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4"/>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2"/>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D99ED5-219B-4E20-9052-71DD5701B40A}" type="datetimeFigureOut">
              <a:rPr lang="ru-RU" smtClean="0"/>
              <a:pPr/>
              <a:t>06.03.2012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524DECD-5902-4F78-AF31-FCE56F2CA7D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D99ED5-219B-4E20-9052-71DD5701B40A}" type="datetimeFigureOut">
              <a:rPr lang="ru-RU" smtClean="0"/>
              <a:pPr/>
              <a:t>06.03.2012</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24DECD-5902-4F78-AF31-FCE56F2CA7D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eqe.ge/" TargetMode="External"/><Relationship Id="rId2" Type="http://schemas.openxmlformats.org/officeDocument/2006/relationships/hyperlink" Target="http://www.naec.ge/" TargetMode="External"/><Relationship Id="rId1" Type="http://schemas.openxmlformats.org/officeDocument/2006/relationships/slideLayout" Target="../slideLayouts/slideLayout2.xml"/><Relationship Id="rId5" Type="http://schemas.openxmlformats.org/officeDocument/2006/relationships/hyperlink" Target="http://www.tpdc.ge/" TargetMode="External"/><Relationship Id="rId4" Type="http://schemas.openxmlformats.org/officeDocument/2006/relationships/hyperlink" Target="http://www.rustaveli.org.g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7"/>
            <a:ext cx="7772400" cy="571503"/>
          </a:xfrm>
        </p:spPr>
        <p:txBody>
          <a:bodyPr>
            <a:normAutofit/>
          </a:bodyPr>
          <a:lstStyle/>
          <a:p>
            <a:r>
              <a:rPr lang="en-US" sz="2800" dirty="0" smtClean="0"/>
              <a:t>BOLOGNA PROCESSES</a:t>
            </a:r>
            <a:endParaRPr lang="ru-RU" sz="2800" dirty="0"/>
          </a:p>
        </p:txBody>
      </p:sp>
      <p:sp>
        <p:nvSpPr>
          <p:cNvPr id="3" name="Subtitle 2"/>
          <p:cNvSpPr>
            <a:spLocks noGrp="1"/>
          </p:cNvSpPr>
          <p:nvPr>
            <p:ph type="subTitle" idx="1"/>
          </p:nvPr>
        </p:nvSpPr>
        <p:spPr>
          <a:xfrm>
            <a:off x="642910" y="1142984"/>
            <a:ext cx="7858180" cy="4495816"/>
          </a:xfrm>
        </p:spPr>
        <p:txBody>
          <a:bodyPr>
            <a:normAutofit/>
          </a:bodyPr>
          <a:lstStyle/>
          <a:p>
            <a:r>
              <a:rPr lang="en-US" sz="2000" dirty="0" smtClean="0">
                <a:solidFill>
                  <a:schemeClr val="tx1"/>
                </a:solidFill>
              </a:rPr>
              <a:t>On June 19, 1999, 29 European Ministers of Education signed a declaration in the oldest town of Bologna. By signing the document the ministers expressed their willingness to participate in creation European Higher Education Area. </a:t>
            </a:r>
            <a:endParaRPr lang="ru-RU" sz="2000" dirty="0" smtClean="0">
              <a:solidFill>
                <a:schemeClr val="tx1"/>
              </a:solidFill>
            </a:endParaRPr>
          </a:p>
          <a:p>
            <a:r>
              <a:rPr lang="en-US" sz="2000" dirty="0" smtClean="0">
                <a:solidFill>
                  <a:schemeClr val="tx1"/>
                </a:solidFill>
              </a:rPr>
              <a:t>Georgia joined Bologna Process in 2005 at Bergen Summit</a:t>
            </a:r>
            <a:endParaRPr lang="ru-RU" sz="2000" dirty="0" smtClean="0">
              <a:solidFill>
                <a:schemeClr val="tx1"/>
              </a:solidFill>
            </a:endParaRPr>
          </a:p>
          <a:p>
            <a:r>
              <a:rPr lang="en-US" sz="2000" dirty="0" smtClean="0">
                <a:solidFill>
                  <a:schemeClr val="tx1"/>
                </a:solidFill>
              </a:rPr>
              <a:t>Main Documents of Bologna Processes </a:t>
            </a:r>
            <a:endParaRPr lang="ru-RU" sz="2000" dirty="0" smtClean="0">
              <a:solidFill>
                <a:schemeClr val="tx1"/>
              </a:solidFill>
            </a:endParaRPr>
          </a:p>
          <a:p>
            <a:r>
              <a:rPr lang="en-US" sz="2000" dirty="0" smtClean="0">
                <a:solidFill>
                  <a:schemeClr val="tx1"/>
                </a:solidFill>
              </a:rPr>
              <a:t>Lisbon Convention (1997</a:t>
            </a:r>
            <a:r>
              <a:rPr lang="en-US" sz="2000" dirty="0" smtClean="0">
                <a:solidFill>
                  <a:schemeClr val="tx1"/>
                </a:solidFill>
              </a:rPr>
              <a:t>) _ recognition of qualification</a:t>
            </a:r>
            <a:endParaRPr lang="ru-RU" sz="2000" dirty="0" smtClean="0">
              <a:solidFill>
                <a:schemeClr val="tx1"/>
              </a:solidFill>
            </a:endParaRPr>
          </a:p>
          <a:p>
            <a:r>
              <a:rPr lang="en-US" sz="2000" dirty="0" smtClean="0">
                <a:solidFill>
                  <a:schemeClr val="tx1"/>
                </a:solidFill>
              </a:rPr>
              <a:t>Sorbonne Declaration (1997</a:t>
            </a:r>
            <a:r>
              <a:rPr lang="en-US" sz="2000" dirty="0" smtClean="0">
                <a:solidFill>
                  <a:schemeClr val="tx1"/>
                </a:solidFill>
              </a:rPr>
              <a:t>) _ harmonization of architecture EHE (ECTS)</a:t>
            </a:r>
            <a:endParaRPr lang="ru-RU" sz="2000" dirty="0" smtClean="0">
              <a:solidFill>
                <a:schemeClr val="tx1"/>
              </a:solidFill>
            </a:endParaRPr>
          </a:p>
          <a:p>
            <a:r>
              <a:rPr lang="en-US" sz="2000" dirty="0" smtClean="0">
                <a:solidFill>
                  <a:schemeClr val="tx1"/>
                </a:solidFill>
              </a:rPr>
              <a:t>Qualifications Framework for Higher Education _ Dublin Descriptors (2005) </a:t>
            </a:r>
            <a:r>
              <a:rPr lang="en-US" sz="2000" dirty="0" smtClean="0">
                <a:solidFill>
                  <a:schemeClr val="tx1"/>
                </a:solidFill>
              </a:rPr>
              <a:t>_ Short, first, second and third cycle award </a:t>
            </a:r>
            <a:endParaRPr lang="ru-RU" sz="2000" dirty="0" smtClean="0">
              <a:solidFill>
                <a:schemeClr val="tx1"/>
              </a:solidFill>
            </a:endParaRPr>
          </a:p>
          <a:p>
            <a:r>
              <a:rPr lang="en-US" sz="2000" dirty="0" smtClean="0">
                <a:solidFill>
                  <a:schemeClr val="tx1"/>
                </a:solidFill>
              </a:rPr>
              <a:t> European Standards and Guidelines in Quality Assurance (2005) </a:t>
            </a:r>
            <a:endParaRPr lang="ru-RU" sz="2000" dirty="0" smtClean="0">
              <a:solidFill>
                <a:schemeClr val="tx1"/>
              </a:solidFill>
            </a:endParaRPr>
          </a:p>
          <a:p>
            <a:pPr algn="just"/>
            <a:endParaRPr lang="ru-RU"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r>
              <a:rPr lang="en-US" sz="2800" dirty="0" smtClean="0"/>
              <a:t>EHEA</a:t>
            </a:r>
            <a:endParaRPr lang="ru-RU" sz="2800" dirty="0"/>
          </a:p>
        </p:txBody>
      </p:sp>
      <p:sp>
        <p:nvSpPr>
          <p:cNvPr id="3" name="Content Placeholder 2"/>
          <p:cNvSpPr>
            <a:spLocks noGrp="1"/>
          </p:cNvSpPr>
          <p:nvPr>
            <p:ph idx="1"/>
          </p:nvPr>
        </p:nvSpPr>
        <p:spPr>
          <a:xfrm>
            <a:off x="457200" y="1214422"/>
            <a:ext cx="8229600" cy="4911741"/>
          </a:xfrm>
        </p:spPr>
        <p:txBody>
          <a:bodyPr>
            <a:normAutofit/>
          </a:bodyPr>
          <a:lstStyle/>
          <a:p>
            <a:r>
              <a:rPr lang="en-US" sz="2000" b="1" dirty="0" smtClean="0"/>
              <a:t>What Does Mean To be the Member of European Higher Education</a:t>
            </a:r>
            <a:endParaRPr lang="ru-RU" sz="2000" b="1" dirty="0" smtClean="0"/>
          </a:p>
          <a:p>
            <a:r>
              <a:rPr lang="en-US" sz="2000" dirty="0" smtClean="0"/>
              <a:t>The system of higher education equal of European higher education area</a:t>
            </a:r>
            <a:endParaRPr lang="ru-RU" sz="2000" dirty="0" smtClean="0"/>
          </a:p>
          <a:p>
            <a:r>
              <a:rPr lang="en-US" sz="2000" dirty="0" smtClean="0"/>
              <a:t>Modified curriculum </a:t>
            </a:r>
            <a:endParaRPr lang="ru-RU" sz="2000" dirty="0" smtClean="0"/>
          </a:p>
          <a:p>
            <a:r>
              <a:rPr lang="en-US" sz="2000" dirty="0" smtClean="0"/>
              <a:t>High quality of teaching and research </a:t>
            </a:r>
            <a:endParaRPr lang="ru-RU" sz="2000" dirty="0" smtClean="0"/>
          </a:p>
          <a:p>
            <a:r>
              <a:rPr lang="en-US" sz="2000" dirty="0" smtClean="0"/>
              <a:t>Join degrees and programs with European universities </a:t>
            </a:r>
            <a:endParaRPr lang="ru-RU" sz="2000" dirty="0" smtClean="0"/>
          </a:p>
          <a:p>
            <a:r>
              <a:rPr lang="en-US" sz="2000" dirty="0" smtClean="0"/>
              <a:t>Mobility of students and academic staff </a:t>
            </a:r>
            <a:endParaRPr lang="ru-RU" sz="2000" dirty="0" smtClean="0"/>
          </a:p>
          <a:p>
            <a:r>
              <a:rPr lang="en-US" sz="2000" dirty="0" smtClean="0"/>
              <a:t>Recognized diplomas in Europe and in the world </a:t>
            </a:r>
            <a:endParaRPr lang="ru-RU" sz="2000" dirty="0" smtClean="0"/>
          </a:p>
          <a:p>
            <a:r>
              <a:rPr lang="en-US" sz="2000" dirty="0" smtClean="0"/>
              <a:t>Autonomy of Universities </a:t>
            </a:r>
            <a:endParaRPr lang="ru-RU" sz="2000" dirty="0" smtClean="0"/>
          </a:p>
          <a:p>
            <a:r>
              <a:rPr lang="en-US" sz="2000" dirty="0" smtClean="0"/>
              <a:t>To support the students activities in the administrative of the university, students self governance </a:t>
            </a:r>
            <a:endParaRPr lang="ru-RU" sz="2000" dirty="0" smtClean="0"/>
          </a:p>
          <a:p>
            <a:r>
              <a:rPr lang="en-US" sz="2000" dirty="0" smtClean="0"/>
              <a:t> Employability  </a:t>
            </a:r>
            <a:endParaRPr lang="ru-RU" sz="2000" dirty="0" smtClean="0"/>
          </a:p>
          <a:p>
            <a:endParaRPr lang="ru-R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r>
              <a:rPr lang="en-US" sz="2800" dirty="0" smtClean="0"/>
              <a:t>Georgian Education System </a:t>
            </a:r>
            <a:endParaRPr lang="ru-RU" sz="2800" dirty="0"/>
          </a:p>
        </p:txBody>
      </p:sp>
      <p:sp>
        <p:nvSpPr>
          <p:cNvPr id="3" name="Content Placeholder 2"/>
          <p:cNvSpPr>
            <a:spLocks noGrp="1"/>
          </p:cNvSpPr>
          <p:nvPr>
            <p:ph idx="1"/>
          </p:nvPr>
        </p:nvSpPr>
        <p:spPr>
          <a:xfrm>
            <a:off x="457200" y="1142984"/>
            <a:ext cx="8229600" cy="4983179"/>
          </a:xfrm>
        </p:spPr>
        <p:txBody>
          <a:bodyPr>
            <a:normAutofit lnSpcReduction="10000"/>
          </a:bodyPr>
          <a:lstStyle/>
          <a:p>
            <a:r>
              <a:rPr lang="en-US" sz="2000" dirty="0" smtClean="0"/>
              <a:t>Primary education I-VI</a:t>
            </a:r>
            <a:endParaRPr lang="ru-RU" sz="2000" dirty="0" smtClean="0"/>
          </a:p>
          <a:p>
            <a:r>
              <a:rPr lang="en-US" sz="2000" dirty="0" smtClean="0"/>
              <a:t>Basic Education VII-IX</a:t>
            </a:r>
            <a:endParaRPr lang="ru-RU" sz="2000" dirty="0" smtClean="0"/>
          </a:p>
          <a:p>
            <a:r>
              <a:rPr lang="en-US" sz="2000" dirty="0" smtClean="0"/>
              <a:t>I Level of VET, II Level of VET, III Level of VET </a:t>
            </a:r>
            <a:endParaRPr lang="ru-RU" sz="2000" dirty="0" smtClean="0"/>
          </a:p>
          <a:p>
            <a:r>
              <a:rPr lang="en-US" sz="2000" dirty="0" smtClean="0"/>
              <a:t>Secondary education X-XII (total 12 years) </a:t>
            </a:r>
            <a:endParaRPr lang="ru-RU" sz="2000" dirty="0" smtClean="0"/>
          </a:p>
          <a:p>
            <a:r>
              <a:rPr lang="en-US" sz="2000" dirty="0" smtClean="0"/>
              <a:t>United National Exam  </a:t>
            </a:r>
            <a:endParaRPr lang="ru-RU" sz="2000" dirty="0" smtClean="0"/>
          </a:p>
          <a:p>
            <a:r>
              <a:rPr lang="en-US" sz="2000" dirty="0" smtClean="0"/>
              <a:t>General Abilities Exam </a:t>
            </a:r>
            <a:endParaRPr lang="ru-RU" sz="2000" dirty="0" smtClean="0"/>
          </a:p>
          <a:p>
            <a:r>
              <a:rPr lang="en-US" sz="2000" dirty="0" smtClean="0"/>
              <a:t>IV Level of VET, V Level of VET  </a:t>
            </a:r>
            <a:endParaRPr lang="ru-RU" sz="2000" dirty="0" smtClean="0"/>
          </a:p>
          <a:p>
            <a:r>
              <a:rPr lang="en-US" sz="2000" dirty="0" smtClean="0"/>
              <a:t>Intermediate Qualification (Higher vocational education)  </a:t>
            </a:r>
            <a:endParaRPr lang="ru-RU" sz="2000" dirty="0" smtClean="0"/>
          </a:p>
          <a:p>
            <a:r>
              <a:rPr lang="en-US" sz="2000" dirty="0" smtClean="0"/>
              <a:t>Bachelor Degree 240 ECTS </a:t>
            </a:r>
            <a:endParaRPr lang="ru-RU" sz="2000" dirty="0" smtClean="0"/>
          </a:p>
          <a:p>
            <a:r>
              <a:rPr lang="en-US" sz="2000" dirty="0" smtClean="0"/>
              <a:t>Medical Education 300-360 ECTS</a:t>
            </a:r>
            <a:endParaRPr lang="ru-RU" sz="2000" dirty="0" smtClean="0"/>
          </a:p>
          <a:p>
            <a:r>
              <a:rPr lang="en-US" sz="2000" dirty="0" smtClean="0"/>
              <a:t>Dental Medicine Education 300-360 ESTC </a:t>
            </a:r>
            <a:endParaRPr lang="ru-RU" sz="2000" dirty="0" smtClean="0"/>
          </a:p>
          <a:p>
            <a:r>
              <a:rPr lang="en-US" sz="2000" dirty="0" smtClean="0"/>
              <a:t>Unified master’s examinations (General Ability) </a:t>
            </a:r>
            <a:endParaRPr lang="ru-RU" sz="2000" dirty="0" smtClean="0"/>
          </a:p>
          <a:p>
            <a:r>
              <a:rPr lang="en-US" sz="2000" dirty="0" smtClean="0"/>
              <a:t>Master Degree 120 ECTS  </a:t>
            </a:r>
            <a:endParaRPr lang="ru-RU" sz="2000" dirty="0" smtClean="0"/>
          </a:p>
          <a:p>
            <a:r>
              <a:rPr lang="en-US" sz="2000" dirty="0" smtClean="0"/>
              <a:t>Doctoral Degree 180 ECTS </a:t>
            </a:r>
            <a:endParaRPr lang="ru-RU" sz="2000" dirty="0" smtClean="0"/>
          </a:p>
          <a:p>
            <a:endParaRPr lang="ru-RU"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Autofit/>
          </a:bodyPr>
          <a:lstStyle/>
          <a:p>
            <a:r>
              <a:rPr lang="en-US" sz="2800" dirty="0" smtClean="0"/>
              <a:t>Higher Education Institution of Georgia </a:t>
            </a:r>
            <a:endParaRPr lang="ru-RU" sz="2800" dirty="0"/>
          </a:p>
        </p:txBody>
      </p:sp>
      <p:sp>
        <p:nvSpPr>
          <p:cNvPr id="3" name="Content Placeholder 2"/>
          <p:cNvSpPr>
            <a:spLocks noGrp="1"/>
          </p:cNvSpPr>
          <p:nvPr>
            <p:ph idx="1"/>
          </p:nvPr>
        </p:nvSpPr>
        <p:spPr>
          <a:xfrm>
            <a:off x="457200" y="1071546"/>
            <a:ext cx="8229600" cy="5054617"/>
          </a:xfrm>
        </p:spPr>
        <p:txBody>
          <a:bodyPr>
            <a:normAutofit/>
          </a:bodyPr>
          <a:lstStyle/>
          <a:p>
            <a:r>
              <a:rPr lang="en-US" sz="2000" dirty="0" smtClean="0"/>
              <a:t>College _ HEI implementing professional and/or only the first cycle programs _ Bachelor Program </a:t>
            </a:r>
            <a:endParaRPr lang="ru-RU" sz="2000" dirty="0" smtClean="0"/>
          </a:p>
          <a:p>
            <a:r>
              <a:rPr lang="en-US" sz="2000" dirty="0" smtClean="0"/>
              <a:t>Teaching University _ HEI implementing higher education program (except doctoral programs) It is required to provide the second cycle Master program </a:t>
            </a:r>
            <a:endParaRPr lang="ru-RU" sz="2000" dirty="0" smtClean="0"/>
          </a:p>
          <a:p>
            <a:r>
              <a:rPr lang="en-US" sz="2000" dirty="0" smtClean="0"/>
              <a:t>University _ HEI implementing educational programs of all the three cycle of higher academic education </a:t>
            </a:r>
            <a:endParaRPr lang="en-US" sz="2000" dirty="0" smtClean="0"/>
          </a:p>
          <a:p>
            <a:r>
              <a:rPr lang="en-US" sz="2000" dirty="0" smtClean="0"/>
              <a:t>LEPL,  n(E)n(C)LE,  LTD </a:t>
            </a:r>
            <a:endParaRPr lang="ru-RU" sz="2000" dirty="0" smtClean="0"/>
          </a:p>
          <a:p>
            <a:r>
              <a:rPr lang="en-US" sz="2000" dirty="0" smtClean="0"/>
              <a:t>Georgian education area is regulated by the following legal acts:</a:t>
            </a:r>
            <a:endParaRPr lang="ru-RU" sz="2000" dirty="0" smtClean="0"/>
          </a:p>
          <a:p>
            <a:r>
              <a:rPr lang="en-US" sz="2000" dirty="0" smtClean="0"/>
              <a:t>Georgian Law “On Higher Education” </a:t>
            </a:r>
            <a:endParaRPr lang="ru-RU" sz="2000" dirty="0" smtClean="0"/>
          </a:p>
          <a:p>
            <a:r>
              <a:rPr lang="en-US" sz="2000" dirty="0" smtClean="0"/>
              <a:t>Georgian Law “On Vocational Education”</a:t>
            </a:r>
            <a:endParaRPr lang="ru-RU" sz="2000" dirty="0" smtClean="0"/>
          </a:p>
          <a:p>
            <a:r>
              <a:rPr lang="en-US" sz="2000" dirty="0" smtClean="0"/>
              <a:t>Georgian Law “On General Education”</a:t>
            </a:r>
            <a:endParaRPr lang="ru-RU" sz="2000" dirty="0" smtClean="0"/>
          </a:p>
          <a:p>
            <a:r>
              <a:rPr lang="en-US" sz="2000" dirty="0" smtClean="0"/>
              <a:t>Georgian Law “On Education Quality Enhancement” </a:t>
            </a:r>
            <a:endParaRPr lang="ru-RU" sz="2000" dirty="0" smtClean="0"/>
          </a:p>
          <a:p>
            <a:endParaRPr lang="ru-R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r>
              <a:rPr lang="en-US" sz="2800" dirty="0" smtClean="0"/>
              <a:t>MESG </a:t>
            </a:r>
            <a:endParaRPr lang="ru-RU" sz="2800" dirty="0"/>
          </a:p>
        </p:txBody>
      </p:sp>
      <p:sp>
        <p:nvSpPr>
          <p:cNvPr id="3" name="Content Placeholder 2"/>
          <p:cNvSpPr>
            <a:spLocks noGrp="1"/>
          </p:cNvSpPr>
          <p:nvPr>
            <p:ph idx="1"/>
          </p:nvPr>
        </p:nvSpPr>
        <p:spPr>
          <a:xfrm>
            <a:off x="457200" y="1214422"/>
            <a:ext cx="8229600" cy="4911741"/>
          </a:xfrm>
        </p:spPr>
        <p:txBody>
          <a:bodyPr>
            <a:normAutofit/>
          </a:bodyPr>
          <a:lstStyle/>
          <a:p>
            <a:r>
              <a:rPr lang="en-US" sz="2000" b="1" dirty="0" smtClean="0"/>
              <a:t>Ministry of Education and Sciences of Georgia </a:t>
            </a:r>
          </a:p>
          <a:p>
            <a:r>
              <a:rPr lang="en-US" sz="2000" dirty="0" smtClean="0"/>
              <a:t>National Exam Centre </a:t>
            </a:r>
            <a:r>
              <a:rPr lang="en-US" sz="2000" dirty="0" smtClean="0"/>
              <a:t>(14 </a:t>
            </a:r>
            <a:r>
              <a:rPr lang="en-US" sz="2000" dirty="0" err="1" smtClean="0"/>
              <a:t>centres</a:t>
            </a:r>
            <a:r>
              <a:rPr lang="en-US" sz="2000" dirty="0" smtClean="0"/>
              <a:t> in Georgia, in July) (</a:t>
            </a:r>
            <a:r>
              <a:rPr lang="en-US" sz="2000" dirty="0" smtClean="0">
                <a:hlinkClick r:id="rId2"/>
              </a:rPr>
              <a:t>www.naec.ge</a:t>
            </a:r>
            <a:r>
              <a:rPr lang="en-US" sz="2000" dirty="0" smtClean="0"/>
              <a:t>) </a:t>
            </a:r>
            <a:endParaRPr lang="en-US" sz="2000" dirty="0" smtClean="0"/>
          </a:p>
          <a:p>
            <a:r>
              <a:rPr lang="en-US" sz="2000" dirty="0" smtClean="0"/>
              <a:t>The National Center for Educational Quality </a:t>
            </a:r>
            <a:r>
              <a:rPr lang="en-US" sz="2000" dirty="0" smtClean="0"/>
              <a:t>Enhancement (</a:t>
            </a:r>
            <a:r>
              <a:rPr lang="en-US" sz="2000" dirty="0" smtClean="0">
                <a:hlinkClick r:id="rId3"/>
              </a:rPr>
              <a:t>www.eqe.ge</a:t>
            </a:r>
            <a:r>
              <a:rPr lang="en-US" sz="2000" dirty="0" smtClean="0"/>
              <a:t>) </a:t>
            </a:r>
            <a:endParaRPr lang="en-US" sz="2000" dirty="0" smtClean="0"/>
          </a:p>
          <a:p>
            <a:r>
              <a:rPr lang="en-US" sz="2000" dirty="0" err="1" smtClean="0"/>
              <a:t>Shota</a:t>
            </a:r>
            <a:r>
              <a:rPr lang="en-US" sz="2000" dirty="0" smtClean="0"/>
              <a:t> </a:t>
            </a:r>
            <a:r>
              <a:rPr lang="en-US" sz="2000" dirty="0" err="1" smtClean="0"/>
              <a:t>Rustaveli</a:t>
            </a:r>
            <a:r>
              <a:rPr lang="en-US" sz="2000" dirty="0" smtClean="0"/>
              <a:t> National Science Foundation </a:t>
            </a:r>
            <a:r>
              <a:rPr lang="en-US" sz="2000" dirty="0" smtClean="0"/>
              <a:t>(</a:t>
            </a:r>
            <a:r>
              <a:rPr lang="en-US" sz="2000" dirty="0" smtClean="0">
                <a:hlinkClick r:id="rId4"/>
              </a:rPr>
              <a:t>www.rustaveli.org.ge</a:t>
            </a:r>
            <a:r>
              <a:rPr lang="en-US" sz="2000" dirty="0" smtClean="0"/>
              <a:t>) </a:t>
            </a:r>
            <a:endParaRPr lang="en-US" sz="2000" dirty="0" smtClean="0"/>
          </a:p>
          <a:p>
            <a:r>
              <a:rPr lang="en-US" sz="2000" dirty="0" smtClean="0"/>
              <a:t>National </a:t>
            </a:r>
            <a:r>
              <a:rPr lang="en-US" sz="2000" dirty="0" smtClean="0"/>
              <a:t>Centre for Teachers </a:t>
            </a:r>
            <a:r>
              <a:rPr lang="en-US" sz="2000" dirty="0" smtClean="0"/>
              <a:t>Professional Development </a:t>
            </a:r>
            <a:r>
              <a:rPr lang="en-US" sz="2000" dirty="0" smtClean="0"/>
              <a:t>(</a:t>
            </a:r>
            <a:r>
              <a:rPr lang="en-US" sz="2000" dirty="0" smtClean="0">
                <a:hlinkClick r:id="rId5"/>
              </a:rPr>
              <a:t>www.tpdc.ge</a:t>
            </a:r>
            <a:r>
              <a:rPr lang="en-US" sz="2000" dirty="0" smtClean="0"/>
              <a:t>) </a:t>
            </a:r>
          </a:p>
          <a:p>
            <a:pPr algn="ctr"/>
            <a:r>
              <a:rPr lang="en-US" sz="2000" b="1" dirty="0" smtClean="0"/>
              <a:t>Main documents </a:t>
            </a:r>
            <a:endParaRPr lang="en-US" sz="2000" b="1" dirty="0" smtClean="0"/>
          </a:p>
          <a:p>
            <a:r>
              <a:rPr lang="en-US" sz="2000" dirty="0" smtClean="0"/>
              <a:t>National Qualification Framework, consist 5 documents (general, vocational, higher education qualification framework, the forth and the fifth annex) </a:t>
            </a:r>
            <a:endParaRPr lang="ru-RU" sz="2000" dirty="0" smtClean="0"/>
          </a:p>
          <a:p>
            <a:r>
              <a:rPr lang="en-US" sz="2000" dirty="0" smtClean="0"/>
              <a:t>Benchmarks documents which defines minimum competences of educational programs (Law, Medicine, Education) </a:t>
            </a:r>
            <a:endParaRPr lang="ru-RU" sz="2000" dirty="0" smtClean="0"/>
          </a:p>
          <a:p>
            <a:r>
              <a:rPr lang="en-US" sz="2000" dirty="0" smtClean="0"/>
              <a:t>On April 2005 by order N145 of the Minister Education and Science of Georgia the format of state educational document Diploma Supplement was approved. </a:t>
            </a:r>
            <a:endParaRPr lang="ru-RU" sz="2000" dirty="0" smtClean="0"/>
          </a:p>
          <a:p>
            <a:endParaRPr lang="ru-R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US" sz="2800" dirty="0" smtClean="0"/>
              <a:t>The National Center for Educational Quality Enhancement</a:t>
            </a:r>
            <a:endParaRPr lang="ru-RU" sz="2800" dirty="0"/>
          </a:p>
        </p:txBody>
      </p:sp>
      <p:sp>
        <p:nvSpPr>
          <p:cNvPr id="3" name="Content Placeholder 2"/>
          <p:cNvSpPr>
            <a:spLocks noGrp="1"/>
          </p:cNvSpPr>
          <p:nvPr>
            <p:ph idx="1"/>
          </p:nvPr>
        </p:nvSpPr>
        <p:spPr>
          <a:xfrm>
            <a:off x="457200" y="1000108"/>
            <a:ext cx="8229600" cy="5126055"/>
          </a:xfrm>
        </p:spPr>
        <p:txBody>
          <a:bodyPr>
            <a:normAutofit fontScale="92500" lnSpcReduction="10000"/>
          </a:bodyPr>
          <a:lstStyle/>
          <a:p>
            <a:r>
              <a:rPr lang="en-US" sz="2000" dirty="0" smtClean="0"/>
              <a:t>Authorization  _ The instrument for external evaluation of compatibility of an institution with standards, certifying internal (self) evaluation. Authorization is obligatory for all types of educational institutions in order to carry out educational activities and to issue an educational document approved by the state.</a:t>
            </a:r>
          </a:p>
          <a:p>
            <a:r>
              <a:rPr lang="en-US" sz="2000" dirty="0" smtClean="0"/>
              <a:t>Accreditation _ Type of external evaluation mechanism, which determines the compatibility of an educational program with standards. State funding goes only to accredited programs. Accreditation is mandatory for doctoral programs and regulated professions as well as Georgian language and Liberal Arts. </a:t>
            </a:r>
          </a:p>
          <a:p>
            <a:endParaRPr lang="en-US" sz="2000" dirty="0" smtClean="0"/>
          </a:p>
          <a:p>
            <a:r>
              <a:rPr lang="en-US" sz="2000" dirty="0" smtClean="0"/>
              <a:t> Undertake the validation of credentials issued in Georgia, amongst them, their </a:t>
            </a:r>
            <a:r>
              <a:rPr lang="en-US" sz="2000" dirty="0" err="1" smtClean="0"/>
              <a:t>legalisation</a:t>
            </a:r>
            <a:r>
              <a:rPr lang="en-US" sz="2000" dirty="0" smtClean="0"/>
              <a:t> and endorsement with an </a:t>
            </a:r>
            <a:r>
              <a:rPr lang="en-US" sz="2000" dirty="0" err="1" smtClean="0"/>
              <a:t>apostille</a:t>
            </a:r>
            <a:r>
              <a:rPr lang="en-US" sz="2000" dirty="0" smtClean="0"/>
              <a:t>;</a:t>
            </a:r>
            <a:br>
              <a:rPr lang="en-US" sz="2000" dirty="0" smtClean="0"/>
            </a:br>
            <a:r>
              <a:rPr lang="en-US" sz="2000" dirty="0" smtClean="0"/>
              <a:t>• Recognition of foreign education;</a:t>
            </a:r>
            <a:br>
              <a:rPr lang="en-US" sz="2000" dirty="0" smtClean="0"/>
            </a:br>
            <a:r>
              <a:rPr lang="en-US" sz="2000" dirty="0" smtClean="0"/>
              <a:t>• Promote the process of free movement of school, vocational and university students, academic personnel and administer student mobility procedures;</a:t>
            </a:r>
            <a:br>
              <a:rPr lang="en-US" sz="2000" dirty="0" smtClean="0"/>
            </a:br>
            <a:r>
              <a:rPr lang="en-US" sz="2000" dirty="0" smtClean="0"/>
              <a:t>• Render legal aid to general education institutions on a contractual basis;</a:t>
            </a:r>
            <a:br>
              <a:rPr lang="en-US" sz="2000" dirty="0" smtClean="0"/>
            </a:br>
            <a:r>
              <a:rPr lang="en-US" sz="2000" dirty="0" smtClean="0"/>
              <a:t>• Conduct small-scale researches in educational field.</a:t>
            </a:r>
            <a:endParaRPr lang="ru-R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Autofit/>
          </a:bodyPr>
          <a:lstStyle/>
          <a:p>
            <a:r>
              <a:rPr lang="en-US" sz="3200" b="1" dirty="0" smtClean="0"/>
              <a:t/>
            </a:r>
            <a:br>
              <a:rPr lang="en-US" sz="3200" b="1" dirty="0" smtClean="0"/>
            </a:br>
            <a:r>
              <a:rPr lang="en-US" sz="3200" b="1" dirty="0" smtClean="0"/>
              <a:t>Internationalization </a:t>
            </a:r>
            <a:r>
              <a:rPr lang="en-US" sz="3200" b="1" dirty="0" smtClean="0"/>
              <a:t/>
            </a:r>
            <a:br>
              <a:rPr lang="en-US" sz="3200" b="1" dirty="0" smtClean="0"/>
            </a:br>
            <a:endParaRPr lang="ru-RU" sz="3200" dirty="0"/>
          </a:p>
        </p:txBody>
      </p:sp>
      <p:sp>
        <p:nvSpPr>
          <p:cNvPr id="3" name="Content Placeholder 2"/>
          <p:cNvSpPr>
            <a:spLocks noGrp="1"/>
          </p:cNvSpPr>
          <p:nvPr>
            <p:ph idx="1"/>
          </p:nvPr>
        </p:nvSpPr>
        <p:spPr>
          <a:xfrm>
            <a:off x="457200" y="1071546"/>
            <a:ext cx="8229600" cy="5054617"/>
          </a:xfrm>
        </p:spPr>
        <p:txBody>
          <a:bodyPr>
            <a:normAutofit fontScale="85000" lnSpcReduction="20000"/>
          </a:bodyPr>
          <a:lstStyle/>
          <a:p>
            <a:pPr algn="ctr"/>
            <a:endParaRPr lang="en-US" sz="2000" dirty="0" smtClean="0"/>
          </a:p>
          <a:p>
            <a:pPr algn="ctr"/>
            <a:r>
              <a:rPr lang="en-US" sz="2000" dirty="0" smtClean="0"/>
              <a:t>PROJECTS</a:t>
            </a:r>
          </a:p>
          <a:p>
            <a:pPr algn="ctr"/>
            <a:endParaRPr lang="en-US" sz="2000" dirty="0" smtClean="0"/>
          </a:p>
          <a:p>
            <a:r>
              <a:rPr lang="en-US" sz="2400" dirty="0" smtClean="0"/>
              <a:t>Tuning _ development of curriculum </a:t>
            </a:r>
            <a:endParaRPr lang="ru-RU" sz="2400" dirty="0" smtClean="0"/>
          </a:p>
          <a:p>
            <a:r>
              <a:rPr lang="en-US" sz="2400" dirty="0" smtClean="0"/>
              <a:t>TEMPUS program _ 2010 </a:t>
            </a:r>
            <a:r>
              <a:rPr lang="en-US" sz="2400" dirty="0" smtClean="0"/>
              <a:t> (students career management, Teaching Excellence, University management, Tuning Methodology) </a:t>
            </a:r>
            <a:endParaRPr lang="ru-RU" sz="2400" dirty="0" smtClean="0"/>
          </a:p>
          <a:p>
            <a:r>
              <a:rPr lang="en-US" sz="2400" dirty="0" smtClean="0"/>
              <a:t>TWINING-CEIBAL </a:t>
            </a:r>
            <a:r>
              <a:rPr lang="en-US" sz="2400" dirty="0" smtClean="0"/>
              <a:t>(capacity enhancement for implementing th</a:t>
            </a:r>
            <a:r>
              <a:rPr lang="en-US" sz="2400" dirty="0" smtClean="0"/>
              <a:t>e Bologna </a:t>
            </a:r>
            <a:r>
              <a:rPr lang="en-US" sz="2400" dirty="0" smtClean="0"/>
              <a:t> Action Lines in Georgia) project </a:t>
            </a:r>
            <a:r>
              <a:rPr lang="en-US" sz="2400" dirty="0" smtClean="0"/>
              <a:t>_ 2 years cooperation of EU and MESG the “recognition manual” was elaborated </a:t>
            </a:r>
            <a:r>
              <a:rPr lang="en-US" sz="2400" dirty="0" smtClean="0"/>
              <a:t>(2009-2011) </a:t>
            </a:r>
          </a:p>
          <a:p>
            <a:r>
              <a:rPr lang="en-US" sz="2400" dirty="0" smtClean="0"/>
              <a:t>Erasmus </a:t>
            </a:r>
            <a:r>
              <a:rPr lang="en-US" sz="2400" dirty="0" err="1" smtClean="0"/>
              <a:t>Mundus</a:t>
            </a:r>
            <a:r>
              <a:rPr lang="en-US" sz="2400" dirty="0" smtClean="0"/>
              <a:t> _ mobility of students and academic </a:t>
            </a:r>
            <a:r>
              <a:rPr lang="en-US" sz="2400" dirty="0" smtClean="0"/>
              <a:t>s</a:t>
            </a:r>
            <a:r>
              <a:rPr lang="en-US" sz="2400" dirty="0" smtClean="0"/>
              <a:t>taff</a:t>
            </a:r>
            <a:endParaRPr lang="ru-RU" sz="2400" dirty="0" smtClean="0"/>
          </a:p>
          <a:p>
            <a:endParaRPr lang="en-US" sz="2000" dirty="0" smtClean="0"/>
          </a:p>
          <a:p>
            <a:endParaRPr lang="en-US" sz="2000" dirty="0" smtClean="0"/>
          </a:p>
          <a:p>
            <a:endParaRPr lang="en-US" sz="2000" dirty="0" smtClean="0"/>
          </a:p>
          <a:p>
            <a:endParaRPr lang="en-US" sz="2000" dirty="0" smtClean="0"/>
          </a:p>
          <a:p>
            <a:pPr algn="ctr">
              <a:buNone/>
            </a:pPr>
            <a:r>
              <a:rPr lang="en-US" i="1" dirty="0" smtClean="0"/>
              <a:t> Thank for Attention </a:t>
            </a:r>
          </a:p>
          <a:p>
            <a:pPr algn="ctr">
              <a:buNone/>
            </a:pPr>
            <a:r>
              <a:rPr lang="en-US" i="1" dirty="0" smtClean="0"/>
              <a:t>                          7.03.2012 </a:t>
            </a:r>
            <a:endParaRPr lang="ru-RU" i="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606</Words>
  <Application>Microsoft Office PowerPoint</Application>
  <PresentationFormat>On-screen Show (4:3)</PresentationFormat>
  <Paragraphs>73</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BOLOGNA PROCESSES</vt:lpstr>
      <vt:lpstr>EHEA</vt:lpstr>
      <vt:lpstr>Georgian Education System </vt:lpstr>
      <vt:lpstr>Higher Education Institution of Georgia </vt:lpstr>
      <vt:lpstr>MESG </vt:lpstr>
      <vt:lpstr>The National Center for Educational Quality Enhancement</vt:lpstr>
      <vt:lpstr> Internationalization  </vt:lpstr>
    </vt:vector>
  </TitlesOfParts>
  <Company>ZSI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BOLOGNA PROCESSES</dc:title>
  <dc:creator>Dali</dc:creator>
  <cp:lastModifiedBy>bela</cp:lastModifiedBy>
  <cp:revision>15</cp:revision>
  <dcterms:created xsi:type="dcterms:W3CDTF">2012-02-22T08:11:29Z</dcterms:created>
  <dcterms:modified xsi:type="dcterms:W3CDTF">2012-03-06T16:36:55Z</dcterms:modified>
</cp:coreProperties>
</file>