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58" r:id="rId9"/>
    <p:sldId id="268" r:id="rId10"/>
    <p:sldId id="273" r:id="rId11"/>
    <p:sldId id="274" r:id="rId12"/>
    <p:sldId id="259" r:id="rId13"/>
    <p:sldId id="260" r:id="rId14"/>
    <p:sldId id="261" r:id="rId15"/>
    <p:sldId id="269" r:id="rId16"/>
    <p:sldId id="270" r:id="rId17"/>
    <p:sldId id="271" r:id="rId18"/>
    <p:sldId id="262"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სათაურის სლაიდი">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685800" y="2130425"/>
            <a:ext cx="7772400" cy="1470025"/>
          </a:xfrm>
        </p:spPr>
        <p:txBody>
          <a:bodyPr/>
          <a:lstStyle/>
          <a:p>
            <a:r>
              <a:rPr lang="ka-GE" smtClean="0"/>
              <a:t>დააწკაპ. მთ. სათაურის სტილის შეცვლისათვის</a:t>
            </a:r>
            <a:endParaRPr lang="ru-RU"/>
          </a:p>
        </p:txBody>
      </p:sp>
      <p:sp>
        <p:nvSpPr>
          <p:cNvPr id="3" name="სუბტიტრ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smtClean="0"/>
              <a:t>დააწკაპუნეთ მთავარი ქვესათაურის სტილის რედაქტირებისთვის</a:t>
            </a:r>
            <a:endParaRPr lang="ru-RU"/>
          </a:p>
        </p:txBody>
      </p:sp>
      <p:sp>
        <p:nvSpPr>
          <p:cNvPr id="4" name="თარიღის ჩანაცვლების ველი 3"/>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ru-RU"/>
          </a:p>
        </p:txBody>
      </p:sp>
      <p:sp>
        <p:nvSpPr>
          <p:cNvPr id="3" name="ვერტიკალური ტექსტის ჩანაცვლების ველი 2"/>
          <p:cNvSpPr>
            <a:spLocks noGrp="1"/>
          </p:cNvSpPr>
          <p:nvPr>
            <p:ph type="body" orient="vert" idx="1"/>
          </p:nvPr>
        </p:nvSpPr>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თარიღის ჩანაცვლების ველი 3"/>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629400" y="274638"/>
            <a:ext cx="2057400" cy="5851525"/>
          </a:xfrm>
        </p:spPr>
        <p:txBody>
          <a:bodyPr vert="eaVert"/>
          <a:lstStyle/>
          <a:p>
            <a:r>
              <a:rPr lang="ka-GE" smtClean="0"/>
              <a:t>დააწკაპ. მთ. სათაურის სტილის შეცვლისათვის</a:t>
            </a:r>
            <a:endParaRPr lang="ru-RU"/>
          </a:p>
        </p:txBody>
      </p:sp>
      <p:sp>
        <p:nvSpPr>
          <p:cNvPr id="3" name="ვერტიკალური ტექსტის ჩანაცვლების ველი 2"/>
          <p:cNvSpPr>
            <a:spLocks noGrp="1"/>
          </p:cNvSpPr>
          <p:nvPr>
            <p:ph type="body" orient="vert" idx="1"/>
          </p:nvPr>
        </p:nvSpPr>
        <p:spPr>
          <a:xfrm>
            <a:off x="457200" y="274638"/>
            <a:ext cx="6019800" cy="5851525"/>
          </a:xfrm>
        </p:spPr>
        <p:txBody>
          <a:bodyPr vert="eaVert"/>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თარიღის ჩანაცვლების ველი 3"/>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ru-RU"/>
          </a:p>
        </p:txBody>
      </p:sp>
      <p:sp>
        <p:nvSpPr>
          <p:cNvPr id="3" name="შიგთავსის ჩანაცვლების ველი 2"/>
          <p:cNvSpPr>
            <a:spLocks noGrp="1"/>
          </p:cNvSpPr>
          <p:nvPr>
            <p:ph idx="1"/>
          </p:nvPr>
        </p:nvSpPr>
        <p:spPr/>
        <p:txBody>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თარიღის ჩანაცვლების ველი 3"/>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სექციის ზედა კოლონტიტულ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22313" y="4406900"/>
            <a:ext cx="7772400" cy="1362075"/>
          </a:xfrm>
        </p:spPr>
        <p:txBody>
          <a:bodyPr anchor="t"/>
          <a:lstStyle>
            <a:lvl1pPr algn="l">
              <a:defRPr sz="4000" b="1" cap="all"/>
            </a:lvl1pPr>
          </a:lstStyle>
          <a:p>
            <a:r>
              <a:rPr lang="ka-GE" smtClean="0"/>
              <a:t>დააწკაპ. მთ. სათაურის სტილის შეცვლისათვის</a:t>
            </a:r>
            <a:endParaRPr lang="ru-RU"/>
          </a:p>
        </p:txBody>
      </p:sp>
      <p:sp>
        <p:nvSpPr>
          <p:cNvPr id="3" name="ტექსტის ჩანაცვლების ველ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smtClean="0"/>
              <a:t>დააწკაპ. მთ. სათაურის სტილის შეცვლისათვის</a:t>
            </a:r>
          </a:p>
        </p:txBody>
      </p:sp>
      <p:sp>
        <p:nvSpPr>
          <p:cNvPr id="4" name="თარიღის ჩანაცვლების ველი 3"/>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11"/>
          </p:nvPr>
        </p:nvSpPr>
        <p:spPr/>
        <p:txBody>
          <a:bodyPr/>
          <a:lstStyle/>
          <a:p>
            <a:endParaRPr lang="ru-RU"/>
          </a:p>
        </p:txBody>
      </p:sp>
      <p:sp>
        <p:nvSpPr>
          <p:cNvPr id="6" name="სლაიდის რიცხვის ჩანაცვლების ველი 5"/>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ru-RU"/>
          </a:p>
        </p:txBody>
      </p:sp>
      <p:sp>
        <p:nvSpPr>
          <p:cNvPr id="3" name="შიგთავსის ჩანაცვლების ველი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შიგთავსის ჩანაცვლების ველი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5" name="თარიღის ჩანაცვლების ველი 4"/>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lvl1pPr>
              <a:defRPr/>
            </a:lvl1pPr>
          </a:lstStyle>
          <a:p>
            <a:r>
              <a:rPr lang="ka-GE" smtClean="0"/>
              <a:t>დააწკაპ. მთ. სათაურის სტილის შეცვლისათვის</a:t>
            </a:r>
            <a:endParaRPr lang="ru-RU"/>
          </a:p>
        </p:txBody>
      </p:sp>
      <p:sp>
        <p:nvSpPr>
          <p:cNvPr id="3" name="ტექსტის ჩანაცვლების ველ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5" name="ტექსტის ჩანაცვლების ველ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smtClean="0"/>
              <a:t>დააწკაპ. მთ. სათაურის სტილის შეცვლისათვის</a:t>
            </a:r>
          </a:p>
        </p:txBody>
      </p:sp>
      <p:sp>
        <p:nvSpPr>
          <p:cNvPr id="6" name="შიგთავსის ჩანაცვლების ველი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7" name="თარიღის ჩანაცვლების ველი 6"/>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8" name="ქვედა კოლონტიტულის ჩანაცვლების ველი 7"/>
          <p:cNvSpPr>
            <a:spLocks noGrp="1"/>
          </p:cNvSpPr>
          <p:nvPr>
            <p:ph type="ftr" sz="quarter" idx="11"/>
          </p:nvPr>
        </p:nvSpPr>
        <p:spPr/>
        <p:txBody>
          <a:bodyPr/>
          <a:lstStyle/>
          <a:p>
            <a:endParaRPr lang="ru-RU"/>
          </a:p>
        </p:txBody>
      </p:sp>
      <p:sp>
        <p:nvSpPr>
          <p:cNvPr id="9" name="სლაიდის რიცხვის ჩანაცვლების ველი 8"/>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r>
              <a:rPr lang="ka-GE" smtClean="0"/>
              <a:t>დააწკაპ. მთ. სათაურის სტილის შეცვლისათვის</a:t>
            </a:r>
            <a:endParaRPr lang="ru-RU"/>
          </a:p>
        </p:txBody>
      </p:sp>
      <p:sp>
        <p:nvSpPr>
          <p:cNvPr id="3" name="თარიღის ჩანაცვლების ველი 2"/>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4" name="ქვედა კოლონტიტულის ჩანაცვლების ველი 3"/>
          <p:cNvSpPr>
            <a:spLocks noGrp="1"/>
          </p:cNvSpPr>
          <p:nvPr>
            <p:ph type="ftr" sz="quarter" idx="11"/>
          </p:nvPr>
        </p:nvSpPr>
        <p:spPr/>
        <p:txBody>
          <a:bodyPr/>
          <a:lstStyle/>
          <a:p>
            <a:endParaRPr lang="ru-RU"/>
          </a:p>
        </p:txBody>
      </p:sp>
      <p:sp>
        <p:nvSpPr>
          <p:cNvPr id="5" name="სლაიდის რიცხვის ჩანაცვლების ველი 4"/>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3" name="ქვედა კოლონტიტულის ჩანაცვლების ველი 2"/>
          <p:cNvSpPr>
            <a:spLocks noGrp="1"/>
          </p:cNvSpPr>
          <p:nvPr>
            <p:ph type="ftr" sz="quarter" idx="11"/>
          </p:nvPr>
        </p:nvSpPr>
        <p:spPr/>
        <p:txBody>
          <a:bodyPr/>
          <a:lstStyle/>
          <a:p>
            <a:endParaRPr lang="ru-RU"/>
          </a:p>
        </p:txBody>
      </p:sp>
      <p:sp>
        <p:nvSpPr>
          <p:cNvPr id="4" name="სლაიდის რიცხვის ჩანაცვლების ველი 3"/>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შიგთავს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3050"/>
            <a:ext cx="3008313" cy="1162050"/>
          </a:xfrm>
        </p:spPr>
        <p:txBody>
          <a:bodyPr anchor="b"/>
          <a:lstStyle>
            <a:lvl1pPr algn="l">
              <a:defRPr sz="2000" b="1"/>
            </a:lvl1pPr>
          </a:lstStyle>
          <a:p>
            <a:r>
              <a:rPr lang="ka-GE" smtClean="0"/>
              <a:t>დააწკაპ. მთ. სათაურის სტილის შეცვლისათვის</a:t>
            </a:r>
            <a:endParaRPr lang="ru-RU"/>
          </a:p>
        </p:txBody>
      </p:sp>
      <p:sp>
        <p:nvSpPr>
          <p:cNvPr id="3" name="შიგთავსის ჩანაცვლების ველი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ტექსტის ჩანაცვლების ველ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1792288" y="4800600"/>
            <a:ext cx="5486400" cy="566738"/>
          </a:xfrm>
        </p:spPr>
        <p:txBody>
          <a:bodyPr anchor="b"/>
          <a:lstStyle>
            <a:lvl1pPr algn="l">
              <a:defRPr sz="2000" b="1"/>
            </a:lvl1pPr>
          </a:lstStyle>
          <a:p>
            <a:r>
              <a:rPr lang="ka-GE" smtClean="0"/>
              <a:t>დააწკაპ. მთ. სათაურის სტილის შეცვლისათვის</a:t>
            </a:r>
            <a:endParaRPr lang="ru-RU"/>
          </a:p>
        </p:txBody>
      </p:sp>
      <p:sp>
        <p:nvSpPr>
          <p:cNvPr id="3" name="სურათის ჩანაცვლების ველი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ტექსტის ჩანაცვლების ველ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smtClean="0"/>
              <a:t>დააწკაპ. მთ. სათაურის სტილის შეცვლისათვის</a:t>
            </a:r>
          </a:p>
        </p:txBody>
      </p:sp>
      <p:sp>
        <p:nvSpPr>
          <p:cNvPr id="5" name="თარიღის ჩანაცვლების ველი 4"/>
          <p:cNvSpPr>
            <a:spLocks noGrp="1"/>
          </p:cNvSpPr>
          <p:nvPr>
            <p:ph type="dt" sz="half" idx="10"/>
          </p:nvPr>
        </p:nvSpPr>
        <p:spPr/>
        <p:txBody>
          <a:bodyPr/>
          <a:lstStyle/>
          <a:p>
            <a:fld id="{4BA2FE43-6382-4C02-9C2B-0850253C7048}" type="datetimeFigureOut">
              <a:rPr lang="ru-RU" smtClean="0"/>
              <a:pPr/>
              <a:t>25.05.2011</a:t>
            </a:fld>
            <a:endParaRPr lang="ru-RU"/>
          </a:p>
        </p:txBody>
      </p:sp>
      <p:sp>
        <p:nvSpPr>
          <p:cNvPr id="6" name="ქვედა კოლონტიტულის ჩანაცვლების ველი 5"/>
          <p:cNvSpPr>
            <a:spLocks noGrp="1"/>
          </p:cNvSpPr>
          <p:nvPr>
            <p:ph type="ftr" sz="quarter" idx="11"/>
          </p:nvPr>
        </p:nvSpPr>
        <p:spPr/>
        <p:txBody>
          <a:bodyPr/>
          <a:lstStyle/>
          <a:p>
            <a:endParaRPr lang="ru-RU"/>
          </a:p>
        </p:txBody>
      </p:sp>
      <p:sp>
        <p:nvSpPr>
          <p:cNvPr id="7" name="სლაიდის რიცხვის ჩანაცვლების ველი 6"/>
          <p:cNvSpPr>
            <a:spLocks noGrp="1"/>
          </p:cNvSpPr>
          <p:nvPr>
            <p:ph type="sldNum" sz="quarter" idx="12"/>
          </p:nvPr>
        </p:nvSpPr>
        <p:spPr/>
        <p:txBody>
          <a:bodyPr/>
          <a:lstStyle/>
          <a:p>
            <a:fld id="{014C1482-8572-4217-B04D-DAEF3274F6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სათაურის ჩანაცვლების ველი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a-GE" smtClean="0"/>
              <a:t>დააწკაპ. მთ. სათაურის სტილის შეცვლისათვის</a:t>
            </a:r>
            <a:endParaRPr lang="ru-RU"/>
          </a:p>
        </p:txBody>
      </p:sp>
      <p:sp>
        <p:nvSpPr>
          <p:cNvPr id="3" name="ტექსტის ჩანაცვლების ველ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ru-RU"/>
          </a:p>
        </p:txBody>
      </p:sp>
      <p:sp>
        <p:nvSpPr>
          <p:cNvPr id="4" name="თარიღის ჩანაცვლების ველი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2FE43-6382-4C02-9C2B-0850253C7048}" type="datetimeFigureOut">
              <a:rPr lang="ru-RU" smtClean="0"/>
              <a:pPr/>
              <a:t>25.05.2011</a:t>
            </a:fld>
            <a:endParaRPr lang="ru-RU"/>
          </a:p>
        </p:txBody>
      </p:sp>
      <p:sp>
        <p:nvSpPr>
          <p:cNvPr id="5" name="ქვედა კოლონტიტულის ჩანაცვლების ველი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სლაიდის რიცხვის ჩანაცვლების ველი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C1482-8572-4217-B04D-DAEF3274F6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ctrTitle"/>
          </p:nvPr>
        </p:nvSpPr>
        <p:spPr>
          <a:xfrm>
            <a:off x="685800" y="357167"/>
            <a:ext cx="7772400" cy="785817"/>
          </a:xfrm>
        </p:spPr>
        <p:txBody>
          <a:bodyPr>
            <a:noAutofit/>
          </a:bodyPr>
          <a:lstStyle/>
          <a:p>
            <a:r>
              <a:rPr lang="en-US" sz="2000" b="1" dirty="0" smtClean="0"/>
              <a:t>INFORMATION  VISIT  TO THE FEDERAL REPUBLIC OF GERMAN </a:t>
            </a:r>
            <a:endParaRPr lang="ru-RU" sz="2000" b="1" dirty="0"/>
          </a:p>
        </p:txBody>
      </p:sp>
      <p:sp>
        <p:nvSpPr>
          <p:cNvPr id="3" name="სუბტიტრი 2"/>
          <p:cNvSpPr>
            <a:spLocks noGrp="1"/>
          </p:cNvSpPr>
          <p:nvPr>
            <p:ph type="subTitle" idx="1"/>
          </p:nvPr>
        </p:nvSpPr>
        <p:spPr>
          <a:xfrm>
            <a:off x="571472" y="1500174"/>
            <a:ext cx="7858180" cy="4429156"/>
          </a:xfrm>
        </p:spPr>
        <p:txBody>
          <a:bodyPr>
            <a:normAutofit/>
          </a:bodyPr>
          <a:lstStyle/>
          <a:p>
            <a:pPr algn="just">
              <a:buFont typeface="Arial" charset="0"/>
              <a:buChar char="•"/>
            </a:pPr>
            <a:endParaRPr lang="en-US" sz="1800" b="1" dirty="0" smtClean="0"/>
          </a:p>
          <a:p>
            <a:pPr algn="just">
              <a:buFont typeface="Arial" charset="0"/>
              <a:buChar char="•"/>
            </a:pPr>
            <a:r>
              <a:rPr lang="en-US" sz="1800" b="1" dirty="0" smtClean="0"/>
              <a:t>German </a:t>
            </a:r>
            <a:r>
              <a:rPr lang="en-US" sz="1800" b="1" dirty="0" smtClean="0"/>
              <a:t>academic Exchange Service DAAD </a:t>
            </a:r>
          </a:p>
          <a:p>
            <a:pPr algn="just">
              <a:buFont typeface="Arial" charset="0"/>
              <a:buChar char="•"/>
            </a:pPr>
            <a:r>
              <a:rPr lang="en-US" sz="1800" b="1" dirty="0" smtClean="0"/>
              <a:t>HRK German Rector’s Conference  (Presentation of German System of Higher Education)</a:t>
            </a:r>
          </a:p>
          <a:p>
            <a:pPr algn="just">
              <a:buFont typeface="Arial" charset="0"/>
              <a:buChar char="•"/>
            </a:pPr>
            <a:r>
              <a:rPr lang="en-US" sz="1800" b="1" dirty="0" smtClean="0"/>
              <a:t>FIBAA (Foundation for International Business Administration Accreditation) Presentation of Quality Assurance in </a:t>
            </a:r>
            <a:r>
              <a:rPr lang="en-US" sz="1800" b="1" dirty="0" err="1" smtClean="0"/>
              <a:t>Programm</a:t>
            </a:r>
            <a:r>
              <a:rPr lang="en-US" sz="1800" b="1" dirty="0" smtClean="0"/>
              <a:t> and Institutional Accreditation Procedures </a:t>
            </a:r>
          </a:p>
          <a:p>
            <a:pPr algn="just">
              <a:buFont typeface="Arial" charset="0"/>
              <a:buChar char="•"/>
            </a:pPr>
            <a:r>
              <a:rPr lang="en-US" sz="1800" b="1" dirty="0" err="1" smtClean="0"/>
              <a:t>Duseldorf</a:t>
            </a:r>
            <a:r>
              <a:rPr lang="en-US" sz="1800" b="1" dirty="0" smtClean="0"/>
              <a:t> University (Faculty of Medicine) </a:t>
            </a:r>
          </a:p>
          <a:p>
            <a:pPr algn="just">
              <a:buFont typeface="Arial" charset="0"/>
              <a:buChar char="•"/>
            </a:pPr>
            <a:r>
              <a:rPr lang="en-US" sz="1800" b="1" dirty="0" smtClean="0"/>
              <a:t>Cologne University of Applied Sciences </a:t>
            </a:r>
          </a:p>
          <a:p>
            <a:pPr algn="just">
              <a:buFont typeface="Arial" charset="0"/>
              <a:buChar char="•"/>
            </a:pPr>
            <a:r>
              <a:rPr lang="en-US" sz="1800" b="1" dirty="0" smtClean="0"/>
              <a:t>Aachen University of Applied Sciences </a:t>
            </a:r>
          </a:p>
          <a:p>
            <a:pPr algn="just"/>
            <a:r>
              <a:rPr lang="en-US" sz="1800" b="1" dirty="0"/>
              <a:t> </a:t>
            </a:r>
            <a:r>
              <a:rPr lang="en-US" sz="1800" b="1" dirty="0" smtClean="0"/>
              <a:t>    Department of Aerospace Technology</a:t>
            </a:r>
          </a:p>
          <a:p>
            <a:pPr algn="just">
              <a:buFont typeface="Arial" charset="0"/>
              <a:buChar char="•"/>
            </a:pPr>
            <a:r>
              <a:rPr lang="en-US" sz="1800" b="1" dirty="0" smtClean="0"/>
              <a:t>Department 7 business (Presentation of International Courses)  </a:t>
            </a:r>
          </a:p>
          <a:p>
            <a:pPr algn="just">
              <a:buFont typeface="Arial" charset="0"/>
              <a:buChar char="•"/>
            </a:pPr>
            <a:r>
              <a:rPr lang="en-US" sz="1800" b="1" dirty="0" smtClean="0"/>
              <a:t>Siegen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2000" b="1" dirty="0" smtClean="0"/>
              <a:t>(HRK) LEGAL FRAMEWORK OF GERMAN EDUCATION SYSTEM</a:t>
            </a:r>
            <a:endParaRPr lang="ru-RU" sz="2000" b="1" dirty="0"/>
          </a:p>
        </p:txBody>
      </p:sp>
      <p:sp>
        <p:nvSpPr>
          <p:cNvPr id="3" name="შიგთავსის ჩანაცვლების ველი 2"/>
          <p:cNvSpPr>
            <a:spLocks noGrp="1"/>
          </p:cNvSpPr>
          <p:nvPr>
            <p:ph idx="1"/>
          </p:nvPr>
        </p:nvSpPr>
        <p:spPr>
          <a:xfrm>
            <a:off x="457200" y="1214422"/>
            <a:ext cx="8229600" cy="4911741"/>
          </a:xfrm>
        </p:spPr>
        <p:txBody>
          <a:bodyPr>
            <a:normAutofit/>
          </a:bodyPr>
          <a:lstStyle/>
          <a:p>
            <a:r>
              <a:rPr lang="en-US" sz="2000" dirty="0" smtClean="0"/>
              <a:t>The 16 Federal States (</a:t>
            </a:r>
            <a:r>
              <a:rPr lang="en-US" sz="2000" dirty="0" err="1" smtClean="0"/>
              <a:t>leander</a:t>
            </a:r>
            <a:r>
              <a:rPr lang="en-US" sz="2000" dirty="0" smtClean="0"/>
              <a:t>) </a:t>
            </a:r>
          </a:p>
          <a:p>
            <a:r>
              <a:rPr lang="en-US" sz="2000" dirty="0" smtClean="0"/>
              <a:t>109 </a:t>
            </a:r>
            <a:r>
              <a:rPr lang="en-US" sz="2000" dirty="0" err="1" smtClean="0"/>
              <a:t>Univeristies</a:t>
            </a:r>
            <a:r>
              <a:rPr lang="en-US" sz="2000" dirty="0" smtClean="0"/>
              <a:t> and Technical Universities (incl. Teacher Training Colleges, Colleges of Theology… )</a:t>
            </a:r>
          </a:p>
          <a:p>
            <a:r>
              <a:rPr lang="en-US" sz="2000" dirty="0" smtClean="0"/>
              <a:t>215 Universities of Applied Sciences (</a:t>
            </a:r>
            <a:r>
              <a:rPr lang="en-US" sz="2000" dirty="0" err="1" smtClean="0"/>
              <a:t>fachhochschulen</a:t>
            </a:r>
            <a:r>
              <a:rPr lang="en-US" sz="2000" dirty="0" smtClean="0"/>
              <a:t>)</a:t>
            </a:r>
          </a:p>
          <a:p>
            <a:r>
              <a:rPr lang="en-US" sz="2000" dirty="0" smtClean="0"/>
              <a:t>55 Academic of Art and Music</a:t>
            </a:r>
            <a:endParaRPr lang="en-US" sz="2000" dirty="0" smtClean="0"/>
          </a:p>
          <a:p>
            <a:pPr>
              <a:buNone/>
            </a:pPr>
            <a:r>
              <a:rPr lang="en-US" sz="1400" dirty="0" smtClean="0"/>
              <a:t>        (Altogether 379 Higher Education Institutions (Predominantly State Institutions; Small Private Universities usually with Limited Range of Subjects) </a:t>
            </a:r>
          </a:p>
          <a:p>
            <a:pPr algn="ctr">
              <a:buNone/>
            </a:pPr>
            <a:r>
              <a:rPr lang="en-US" sz="2000" dirty="0" smtClean="0"/>
              <a:t>BOLOGNA PROCESS IN GERMANY</a:t>
            </a:r>
          </a:p>
          <a:p>
            <a:pPr algn="just">
              <a:buNone/>
            </a:pPr>
            <a:r>
              <a:rPr lang="en-US" sz="2000" dirty="0" smtClean="0"/>
              <a:t>New degree structure: Bachelor’s and Master’s Degree</a:t>
            </a:r>
          </a:p>
          <a:p>
            <a:pPr algn="just">
              <a:buNone/>
            </a:pPr>
            <a:r>
              <a:rPr lang="en-US" sz="2000" dirty="0" smtClean="0"/>
              <a:t>University of Applied Sciences, Universities _  3, 3.5 or 4 years (Bachelor’s) </a:t>
            </a:r>
          </a:p>
          <a:p>
            <a:pPr algn="just">
              <a:buNone/>
            </a:pPr>
            <a:r>
              <a:rPr lang="en-US" sz="2000" dirty="0" smtClean="0"/>
              <a:t>University of Applied Sciences, Universities _ 1, 1.5 or 2 years (Master) </a:t>
            </a:r>
          </a:p>
          <a:p>
            <a:pPr algn="just">
              <a:buNone/>
            </a:pPr>
            <a:r>
              <a:rPr lang="en-US" sz="2000" dirty="0" smtClean="0"/>
              <a:t>Universities _ 2-5 years (Doctorate) </a:t>
            </a:r>
          </a:p>
          <a:p>
            <a:pPr algn="just">
              <a:buNone/>
            </a:pPr>
            <a:r>
              <a:rPr lang="en-US" sz="2000" dirty="0" smtClean="0"/>
              <a:t>  </a:t>
            </a:r>
          </a:p>
          <a:p>
            <a:pPr>
              <a:buNone/>
            </a:pPr>
            <a:endParaRPr lang="ru-RU"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725470"/>
          </a:xfrm>
        </p:spPr>
        <p:txBody>
          <a:bodyPr>
            <a:normAutofit/>
          </a:bodyPr>
          <a:lstStyle/>
          <a:p>
            <a:r>
              <a:rPr lang="en-US" sz="2000" b="1" dirty="0" smtClean="0"/>
              <a:t>(HRK) QUALITY ASSURANCE IN GERMANY</a:t>
            </a:r>
            <a:endParaRPr lang="ru-RU" sz="2000" b="1" dirty="0"/>
          </a:p>
        </p:txBody>
      </p:sp>
      <p:sp>
        <p:nvSpPr>
          <p:cNvPr id="3" name="შიგთავსის ჩანაცვლების ველი 2"/>
          <p:cNvSpPr>
            <a:spLocks noGrp="1"/>
          </p:cNvSpPr>
          <p:nvPr>
            <p:ph idx="1"/>
          </p:nvPr>
        </p:nvSpPr>
        <p:spPr>
          <a:xfrm>
            <a:off x="457200" y="1285860"/>
            <a:ext cx="8229600" cy="4840303"/>
          </a:xfrm>
        </p:spPr>
        <p:txBody>
          <a:bodyPr>
            <a:normAutofit/>
          </a:bodyPr>
          <a:lstStyle/>
          <a:p>
            <a:pPr algn="ctr">
              <a:buNone/>
            </a:pPr>
            <a:r>
              <a:rPr lang="en-US" sz="2000" b="1" dirty="0" smtClean="0"/>
              <a:t>Evaluation aims at promoting transparency, improving quality </a:t>
            </a:r>
          </a:p>
          <a:p>
            <a:pPr>
              <a:buFont typeface="Arial" charset="0"/>
              <a:buChar char="•"/>
            </a:pPr>
            <a:r>
              <a:rPr lang="en-US" sz="2000" dirty="0" smtClean="0"/>
              <a:t>Internal </a:t>
            </a:r>
            <a:r>
              <a:rPr lang="en-US" sz="2000" dirty="0" err="1" smtClean="0"/>
              <a:t>Programme</a:t>
            </a:r>
            <a:r>
              <a:rPr lang="en-US" sz="2000" dirty="0" smtClean="0"/>
              <a:t> Evaluation </a:t>
            </a:r>
          </a:p>
          <a:p>
            <a:pPr>
              <a:buFont typeface="Arial" charset="0"/>
              <a:buChar char="•"/>
            </a:pPr>
            <a:r>
              <a:rPr lang="en-US" sz="2000" dirty="0" smtClean="0"/>
              <a:t>Internal quality Assurance and Quality management System</a:t>
            </a:r>
          </a:p>
          <a:p>
            <a:pPr>
              <a:buNone/>
            </a:pPr>
            <a:endParaRPr lang="en-US" sz="2000" dirty="0" smtClean="0"/>
          </a:p>
          <a:p>
            <a:pPr algn="ctr">
              <a:buNone/>
            </a:pPr>
            <a:r>
              <a:rPr lang="en-US" sz="2000" b="1" dirty="0" smtClean="0"/>
              <a:t>Accreditation assures basic quality standards of study </a:t>
            </a:r>
            <a:r>
              <a:rPr lang="en-US" sz="2000" b="1" dirty="0" err="1" smtClean="0"/>
              <a:t>programmes</a:t>
            </a:r>
            <a:endParaRPr lang="en-US" sz="2000" b="1" dirty="0" smtClean="0"/>
          </a:p>
          <a:p>
            <a:pPr>
              <a:buFont typeface="Arial" charset="0"/>
              <a:buChar char="•"/>
            </a:pPr>
            <a:r>
              <a:rPr lang="en-US" sz="2000" dirty="0" smtClean="0"/>
              <a:t>Evaluation</a:t>
            </a:r>
          </a:p>
          <a:p>
            <a:pPr>
              <a:buFont typeface="Arial" charset="0"/>
              <a:buChar char="•"/>
            </a:pPr>
            <a:r>
              <a:rPr lang="en-US" sz="2000" dirty="0" err="1" smtClean="0"/>
              <a:t>Programme</a:t>
            </a:r>
            <a:r>
              <a:rPr lang="en-US" sz="2000" dirty="0" smtClean="0"/>
              <a:t> Accreditation</a:t>
            </a:r>
          </a:p>
          <a:p>
            <a:pPr>
              <a:buFont typeface="Arial" charset="0"/>
              <a:buChar char="•"/>
            </a:pPr>
            <a:r>
              <a:rPr lang="en-US" sz="2000" dirty="0" smtClean="0"/>
              <a:t>System Accreditation</a:t>
            </a:r>
          </a:p>
          <a:p>
            <a:pPr>
              <a:buFont typeface="Arial" charset="0"/>
              <a:buChar char="•"/>
            </a:pPr>
            <a:endParaRPr lang="en-US" sz="2000" dirty="0" smtClean="0"/>
          </a:p>
          <a:p>
            <a:pPr algn="ctr">
              <a:buNone/>
            </a:pPr>
            <a:r>
              <a:rPr lang="en-US" sz="2000" b="1" dirty="0" smtClean="0"/>
              <a:t>The Two-Level Accreditation System</a:t>
            </a:r>
          </a:p>
          <a:p>
            <a:pPr>
              <a:buFont typeface="Arial" charset="0"/>
              <a:buChar char="•"/>
            </a:pPr>
            <a:r>
              <a:rPr lang="en-US" sz="2000" dirty="0" smtClean="0"/>
              <a:t>Accreditation Council</a:t>
            </a:r>
          </a:p>
          <a:p>
            <a:pPr>
              <a:buFont typeface="Arial" charset="0"/>
              <a:buChar char="•"/>
            </a:pPr>
            <a:r>
              <a:rPr lang="en-US" sz="2000" dirty="0" smtClean="0"/>
              <a:t>Accreditation Agencies  </a:t>
            </a:r>
          </a:p>
          <a:p>
            <a:pPr>
              <a:buNone/>
            </a:pP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725470"/>
          </a:xfrm>
        </p:spPr>
        <p:txBody>
          <a:bodyPr>
            <a:normAutofit/>
          </a:bodyPr>
          <a:lstStyle/>
          <a:p>
            <a:r>
              <a:rPr lang="en-US" sz="1600" b="1" dirty="0" smtClean="0"/>
              <a:t>DUSSELDORF UNIVERSITY </a:t>
            </a:r>
            <a:endParaRPr lang="ru-RU" sz="1600" b="1" dirty="0"/>
          </a:p>
        </p:txBody>
      </p:sp>
      <p:sp>
        <p:nvSpPr>
          <p:cNvPr id="3" name="შიგთავსის ჩანაცვლების ველი 2"/>
          <p:cNvSpPr>
            <a:spLocks noGrp="1"/>
          </p:cNvSpPr>
          <p:nvPr>
            <p:ph idx="1"/>
          </p:nvPr>
        </p:nvSpPr>
        <p:spPr>
          <a:xfrm>
            <a:off x="457200" y="1000108"/>
            <a:ext cx="8229600" cy="5126055"/>
          </a:xfrm>
        </p:spPr>
        <p:txBody>
          <a:bodyPr>
            <a:normAutofit/>
          </a:bodyPr>
          <a:lstStyle/>
          <a:p>
            <a:pPr algn="just"/>
            <a:r>
              <a:rPr lang="en-US" sz="1800" b="1" dirty="0" smtClean="0"/>
              <a:t>Faculty of Medicine Prof. Dr. Ulrich Decking (Deputy Dean of Study </a:t>
            </a:r>
            <a:r>
              <a:rPr lang="en-US" sz="1800" b="1" dirty="0" err="1" smtClean="0"/>
              <a:t>Asffiars</a:t>
            </a:r>
            <a:r>
              <a:rPr lang="en-US" sz="1800" b="1" dirty="0" smtClean="0"/>
              <a:t>)</a:t>
            </a:r>
          </a:p>
          <a:p>
            <a:pPr algn="just"/>
            <a:r>
              <a:rPr lang="en-US" sz="1800" b="1" dirty="0" smtClean="0"/>
              <a:t>Prof. Dr. Stefan </a:t>
            </a:r>
            <a:r>
              <a:rPr lang="en-US" sz="1800" b="1" dirty="0" err="1" smtClean="0"/>
              <a:t>Biesterfeld</a:t>
            </a:r>
            <a:r>
              <a:rPr lang="en-US" sz="1800" b="1" dirty="0" smtClean="0"/>
              <a:t> (Dean’s Office International </a:t>
            </a:r>
            <a:r>
              <a:rPr lang="en-US" sz="1800" b="1" dirty="0" err="1" smtClean="0"/>
              <a:t>Affiars</a:t>
            </a:r>
            <a:r>
              <a:rPr lang="en-US" sz="1800" b="1" dirty="0" smtClean="0"/>
              <a:t>) </a:t>
            </a:r>
          </a:p>
          <a:p>
            <a:pPr algn="just"/>
            <a:r>
              <a:rPr lang="en-US" sz="1800" b="1" dirty="0" smtClean="0"/>
              <a:t>Prof. Dr. </a:t>
            </a:r>
            <a:r>
              <a:rPr lang="en-US" sz="1800" b="1" dirty="0" err="1" smtClean="0"/>
              <a:t>rer</a:t>
            </a:r>
            <a:r>
              <a:rPr lang="en-US" sz="1800" b="1" dirty="0" smtClean="0"/>
              <a:t>. Nat. </a:t>
            </a:r>
            <a:r>
              <a:rPr lang="en-US" sz="1800" b="1" dirty="0" err="1" smtClean="0"/>
              <a:t>Sibylle</a:t>
            </a:r>
            <a:r>
              <a:rPr lang="en-US" sz="1800" b="1" dirty="0" smtClean="0"/>
              <a:t> </a:t>
            </a:r>
            <a:r>
              <a:rPr lang="en-US" sz="1800" b="1" dirty="0" err="1" smtClean="0"/>
              <a:t>Soboll</a:t>
            </a:r>
            <a:r>
              <a:rPr lang="en-US" sz="1800" b="1" dirty="0" smtClean="0"/>
              <a:t> </a:t>
            </a:r>
          </a:p>
          <a:p>
            <a:pPr algn="just"/>
            <a:endParaRPr lang="en-US" sz="1800" b="1"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r">
              <a:buNone/>
            </a:pPr>
            <a:r>
              <a:rPr lang="en-US" sz="1800" dirty="0" smtClean="0"/>
              <a:t>18.05.2011</a:t>
            </a:r>
            <a:endParaRPr lang="ru-RU" sz="1800" dirty="0"/>
          </a:p>
        </p:txBody>
      </p:sp>
      <p:pic>
        <p:nvPicPr>
          <p:cNvPr id="4" name="სურათი 3" descr="Image0073.jpg"/>
          <p:cNvPicPr>
            <a:picLocks noChangeAspect="1"/>
          </p:cNvPicPr>
          <p:nvPr/>
        </p:nvPicPr>
        <p:blipFill>
          <a:blip r:embed="rId2" cstate="print"/>
          <a:stretch>
            <a:fillRect/>
          </a:stretch>
        </p:blipFill>
        <p:spPr>
          <a:xfrm>
            <a:off x="2000250" y="2285992"/>
            <a:ext cx="5143500" cy="35004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1800" b="1" dirty="0" smtClean="0"/>
              <a:t>COLOGNE UNIVERSITY OF APPLIED SCIENCES </a:t>
            </a:r>
            <a:endParaRPr lang="ru-RU" sz="1800" b="1" dirty="0"/>
          </a:p>
        </p:txBody>
      </p:sp>
      <p:sp>
        <p:nvSpPr>
          <p:cNvPr id="3" name="შიგთავსის ჩანაცვლების ველი 2"/>
          <p:cNvSpPr>
            <a:spLocks noGrp="1"/>
          </p:cNvSpPr>
          <p:nvPr>
            <p:ph idx="1"/>
          </p:nvPr>
        </p:nvSpPr>
        <p:spPr>
          <a:xfrm>
            <a:off x="457200" y="1357298"/>
            <a:ext cx="8229600" cy="4768865"/>
          </a:xfrm>
        </p:spPr>
        <p:txBody>
          <a:bodyPr>
            <a:normAutofit/>
          </a:bodyPr>
          <a:lstStyle/>
          <a:p>
            <a:pPr algn="just"/>
            <a:r>
              <a:rPr lang="en-US" sz="1800" b="1" dirty="0" smtClean="0"/>
              <a:t>Prof. Dr. Sylvia </a:t>
            </a:r>
            <a:r>
              <a:rPr lang="en-US" sz="1800" b="1" dirty="0" err="1" smtClean="0"/>
              <a:t>Heuchemer</a:t>
            </a:r>
            <a:r>
              <a:rPr lang="en-US" sz="1800" b="1" dirty="0" smtClean="0"/>
              <a:t> (vice-president of Teaching, Academic Studies and Academic Reform) </a:t>
            </a:r>
          </a:p>
          <a:p>
            <a:pPr algn="just"/>
            <a:r>
              <a:rPr lang="en-US" sz="1800" b="1" dirty="0" smtClean="0"/>
              <a:t>Presentation of Accreditation and Quality Assurance at the Cologne University of Applied Sciences </a:t>
            </a:r>
          </a:p>
          <a:p>
            <a:pPr>
              <a:buNone/>
            </a:pPr>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r">
              <a:buNone/>
            </a:pPr>
            <a:endParaRPr lang="en-US" sz="1800" dirty="0" smtClean="0"/>
          </a:p>
          <a:p>
            <a:pPr algn="r">
              <a:buNone/>
            </a:pPr>
            <a:r>
              <a:rPr lang="en-US" sz="1800" dirty="0" smtClean="0"/>
              <a:t>18.05.2011</a:t>
            </a:r>
            <a:endParaRPr lang="ru-RU" sz="1800" dirty="0"/>
          </a:p>
        </p:txBody>
      </p:sp>
      <p:pic>
        <p:nvPicPr>
          <p:cNvPr id="4" name="სურათი 3" descr="Image0084.jpg"/>
          <p:cNvPicPr>
            <a:picLocks noChangeAspect="1"/>
          </p:cNvPicPr>
          <p:nvPr/>
        </p:nvPicPr>
        <p:blipFill>
          <a:blip r:embed="rId2" cstate="print"/>
          <a:stretch>
            <a:fillRect/>
          </a:stretch>
        </p:blipFill>
        <p:spPr>
          <a:xfrm>
            <a:off x="2000250" y="2714620"/>
            <a:ext cx="5143500" cy="27860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725470"/>
          </a:xfrm>
        </p:spPr>
        <p:txBody>
          <a:bodyPr>
            <a:normAutofit/>
          </a:bodyPr>
          <a:lstStyle/>
          <a:p>
            <a:r>
              <a:rPr lang="en-US" sz="1800" b="1" dirty="0" smtClean="0"/>
              <a:t>AACHEN UNIVERSITY OF APPLIED SCIENCES</a:t>
            </a:r>
            <a:endParaRPr lang="ru-RU" sz="1800" b="1" dirty="0"/>
          </a:p>
        </p:txBody>
      </p:sp>
      <p:sp>
        <p:nvSpPr>
          <p:cNvPr id="3" name="შიგთავსის ჩანაცვლების ველი 2"/>
          <p:cNvSpPr>
            <a:spLocks noGrp="1"/>
          </p:cNvSpPr>
          <p:nvPr>
            <p:ph idx="1"/>
          </p:nvPr>
        </p:nvSpPr>
        <p:spPr>
          <a:xfrm>
            <a:off x="457200" y="1285860"/>
            <a:ext cx="8229600" cy="4840303"/>
          </a:xfrm>
        </p:spPr>
        <p:txBody>
          <a:bodyPr>
            <a:normAutofit/>
          </a:bodyPr>
          <a:lstStyle/>
          <a:p>
            <a:pPr algn="just"/>
            <a:r>
              <a:rPr lang="en-US" sz="1800" b="1" dirty="0" smtClean="0"/>
              <a:t>Prof. Helmut </a:t>
            </a:r>
            <a:r>
              <a:rPr lang="en-US" sz="1800" b="1" dirty="0" err="1" smtClean="0"/>
              <a:t>Jakobs</a:t>
            </a:r>
            <a:r>
              <a:rPr lang="en-US" sz="1800" b="1" dirty="0" smtClean="0"/>
              <a:t> (Vice-Chancellor/Dean) </a:t>
            </a:r>
          </a:p>
          <a:p>
            <a:pPr algn="just"/>
            <a:r>
              <a:rPr lang="en-US" sz="1800" b="1" dirty="0" smtClean="0"/>
              <a:t>Department 6 Aerospace Technology </a:t>
            </a:r>
          </a:p>
          <a:p>
            <a:pPr algn="just"/>
            <a:r>
              <a:rPr lang="en-US" sz="1800" b="1" dirty="0" err="1" smtClean="0"/>
              <a:t>Diplom-Betriebswirtin</a:t>
            </a:r>
            <a:r>
              <a:rPr lang="en-US" sz="1800" b="1" dirty="0" smtClean="0"/>
              <a:t> Margret </a:t>
            </a:r>
            <a:r>
              <a:rPr lang="en-US" sz="1800" b="1" dirty="0" err="1" smtClean="0"/>
              <a:t>Schermutzki</a:t>
            </a:r>
            <a:r>
              <a:rPr lang="en-US" sz="1800" b="1" dirty="0" smtClean="0"/>
              <a:t> (Head of ZQE-Accreditation and Bologna)  (Presentation of Quality Management at Aachen University of Applied Sciences) </a:t>
            </a:r>
          </a:p>
          <a:p>
            <a:pPr algn="ctr">
              <a:buNone/>
            </a:pPr>
            <a:r>
              <a:rPr lang="en-US" sz="1800" b="1" dirty="0" smtClean="0"/>
              <a:t>NIGHT MEETING </a:t>
            </a:r>
          </a:p>
          <a:p>
            <a:pPr algn="just">
              <a:buFont typeface="Arial" charset="0"/>
              <a:buChar char="•"/>
            </a:pPr>
            <a:r>
              <a:rPr lang="en-US" sz="1800" b="1" dirty="0" smtClean="0"/>
              <a:t>Dr. </a:t>
            </a:r>
            <a:r>
              <a:rPr lang="en-US" sz="1800" b="1" dirty="0" err="1" smtClean="0"/>
              <a:t>Manja</a:t>
            </a:r>
            <a:r>
              <a:rPr lang="en-US" sz="1800" b="1" dirty="0" smtClean="0"/>
              <a:t> </a:t>
            </a:r>
            <a:r>
              <a:rPr lang="en-US" sz="1800" b="1" dirty="0" err="1" smtClean="0"/>
              <a:t>Hussner</a:t>
            </a:r>
            <a:endParaRPr lang="en-US" sz="1800" b="1" dirty="0" smtClean="0"/>
          </a:p>
          <a:p>
            <a:pPr algn="just">
              <a:buFont typeface="Arial" charset="0"/>
              <a:buChar char="•"/>
            </a:pPr>
            <a:r>
              <a:rPr lang="en-US" sz="1800" b="1" dirty="0" smtClean="0"/>
              <a:t>Julia </a:t>
            </a:r>
            <a:r>
              <a:rPr lang="en-US" sz="1800" b="1" dirty="0" err="1" smtClean="0"/>
              <a:t>Schwarzenberger</a:t>
            </a:r>
            <a:endParaRPr lang="en-US" sz="1800" b="1" dirty="0" smtClean="0"/>
          </a:p>
          <a:p>
            <a:pPr algn="just">
              <a:buFont typeface="Arial" charset="0"/>
              <a:buChar char="•"/>
            </a:pPr>
            <a:r>
              <a:rPr lang="en-US" sz="1800" b="1" dirty="0" smtClean="0"/>
              <a:t>Dr. Heinz-Ulrich Schmidt, </a:t>
            </a:r>
            <a:r>
              <a:rPr lang="en-US" sz="1800" b="1" dirty="0" err="1" smtClean="0"/>
              <a:t>Mindirig</a:t>
            </a:r>
            <a:r>
              <a:rPr lang="en-US" sz="1800" b="1" dirty="0" smtClean="0"/>
              <a:t> </a:t>
            </a:r>
            <a:r>
              <a:rPr lang="en-US" sz="1800" b="1" dirty="0" err="1" smtClean="0"/>
              <a:t>a.D</a:t>
            </a:r>
            <a:r>
              <a:rPr lang="en-US" sz="1800" b="1" dirty="0" smtClean="0"/>
              <a:t> (Special Representative, FIBAA) </a:t>
            </a:r>
          </a:p>
          <a:p>
            <a:pPr algn="just">
              <a:buFont typeface="Arial" charset="0"/>
              <a:buChar char="•"/>
            </a:pPr>
            <a:r>
              <a:rPr lang="en-US" sz="1800" b="1" dirty="0" smtClean="0"/>
              <a:t>Roland </a:t>
            </a:r>
            <a:r>
              <a:rPr lang="en-US" sz="1800" b="1" dirty="0" err="1" smtClean="0"/>
              <a:t>Thierfelder</a:t>
            </a:r>
            <a:r>
              <a:rPr lang="en-US" sz="1800" b="1" dirty="0" smtClean="0"/>
              <a:t> (Former Head of Division for Institutions of Higher Education) </a:t>
            </a:r>
          </a:p>
          <a:p>
            <a:pPr>
              <a:buFont typeface="Arial" charset="0"/>
              <a:buChar char="•"/>
            </a:pPr>
            <a:endParaRPr lang="en-US" sz="1800" dirty="0" smtClean="0"/>
          </a:p>
          <a:p>
            <a:pPr>
              <a:buFont typeface="Arial" charset="0"/>
              <a:buChar char="•"/>
            </a:pPr>
            <a:endParaRPr lang="en-US" sz="1800" dirty="0" smtClean="0"/>
          </a:p>
          <a:p>
            <a:pPr>
              <a:buFont typeface="Arial" charset="0"/>
              <a:buChar char="•"/>
            </a:pPr>
            <a:endParaRPr lang="en-US" sz="1800" dirty="0" smtClean="0"/>
          </a:p>
          <a:p>
            <a:pPr algn="r">
              <a:buNone/>
            </a:pPr>
            <a:r>
              <a:rPr lang="en-US" sz="1800" dirty="0" smtClean="0"/>
              <a:t>19.05.2011</a:t>
            </a:r>
            <a:endParaRPr lang="ru-RU"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582594"/>
          </a:xfrm>
        </p:spPr>
        <p:txBody>
          <a:bodyPr>
            <a:normAutofit/>
          </a:bodyPr>
          <a:lstStyle/>
          <a:p>
            <a:r>
              <a:rPr lang="en-US" sz="1400" b="1" dirty="0" smtClean="0"/>
              <a:t>AACHEN UNIVERSITY </a:t>
            </a:r>
            <a:endParaRPr lang="ru-RU" sz="1400" b="1" dirty="0"/>
          </a:p>
        </p:txBody>
      </p:sp>
      <p:pic>
        <p:nvPicPr>
          <p:cNvPr id="4" name="შიგთავსის ჩანაცვლების ველი 3" descr="Image0100.jpg"/>
          <p:cNvPicPr>
            <a:picLocks noGrp="1" noChangeAspect="1"/>
          </p:cNvPicPr>
          <p:nvPr>
            <p:ph idx="1"/>
          </p:nvPr>
        </p:nvPicPr>
        <p:blipFill>
          <a:blip r:embed="rId2" cstate="print"/>
          <a:stretch>
            <a:fillRect/>
          </a:stretch>
        </p:blipFill>
        <p:spPr>
          <a:xfrm>
            <a:off x="1500166" y="1214438"/>
            <a:ext cx="6215105" cy="49117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2000" dirty="0" smtClean="0"/>
              <a:t>AACHEN UNIVERSITY</a:t>
            </a:r>
            <a:endParaRPr lang="ru-RU" sz="2000" dirty="0"/>
          </a:p>
        </p:txBody>
      </p:sp>
      <p:pic>
        <p:nvPicPr>
          <p:cNvPr id="4" name="შიგთავსის ჩანაცვლების ველი 3" descr="Image0106.jpg"/>
          <p:cNvPicPr>
            <a:picLocks noGrp="1" noChangeAspect="1"/>
          </p:cNvPicPr>
          <p:nvPr>
            <p:ph idx="1"/>
          </p:nvPr>
        </p:nvPicPr>
        <p:blipFill>
          <a:blip r:embed="rId2" cstate="print"/>
          <a:stretch>
            <a:fillRect/>
          </a:stretch>
        </p:blipFill>
        <p:spPr>
          <a:xfrm>
            <a:off x="1571604" y="1071563"/>
            <a:ext cx="6643733" cy="50546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2000" dirty="0" smtClean="0"/>
              <a:t>AACHEN UNIVERSITY</a:t>
            </a:r>
            <a:endParaRPr lang="ru-RU" sz="2000" dirty="0"/>
          </a:p>
        </p:txBody>
      </p:sp>
      <p:pic>
        <p:nvPicPr>
          <p:cNvPr id="4" name="შიგთავსის ჩანაცვლების ველი 3" descr="Image0104.jpg"/>
          <p:cNvPicPr>
            <a:picLocks noGrp="1" noChangeAspect="1"/>
          </p:cNvPicPr>
          <p:nvPr>
            <p:ph idx="1"/>
          </p:nvPr>
        </p:nvPicPr>
        <p:blipFill>
          <a:blip r:embed="rId2" cstate="print"/>
          <a:stretch>
            <a:fillRect/>
          </a:stretch>
        </p:blipFill>
        <p:spPr>
          <a:xfrm>
            <a:off x="1428728" y="1357313"/>
            <a:ext cx="6286544" cy="476885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1800" b="1" dirty="0" smtClean="0"/>
              <a:t>SEIGEN UNIVERSITY </a:t>
            </a:r>
            <a:endParaRPr lang="ru-RU" sz="1800" b="1" dirty="0"/>
          </a:p>
        </p:txBody>
      </p:sp>
      <p:sp>
        <p:nvSpPr>
          <p:cNvPr id="3" name="შიგთავსის ჩანაცვლების ველი 2"/>
          <p:cNvSpPr>
            <a:spLocks noGrp="1"/>
          </p:cNvSpPr>
          <p:nvPr>
            <p:ph idx="1"/>
          </p:nvPr>
        </p:nvSpPr>
        <p:spPr>
          <a:xfrm>
            <a:off x="457200" y="1000108"/>
            <a:ext cx="8229600" cy="5357850"/>
          </a:xfrm>
        </p:spPr>
        <p:txBody>
          <a:bodyPr>
            <a:normAutofit/>
          </a:bodyPr>
          <a:lstStyle/>
          <a:p>
            <a:pPr algn="just"/>
            <a:r>
              <a:rPr lang="en-US" sz="1800" b="1" dirty="0" smtClean="0"/>
              <a:t>Dr. </a:t>
            </a:r>
            <a:r>
              <a:rPr lang="en-US" sz="1800" b="1" dirty="0" err="1" smtClean="0"/>
              <a:t>jur</a:t>
            </a:r>
            <a:r>
              <a:rPr lang="en-US" sz="1800" b="1" dirty="0" smtClean="0"/>
              <a:t>. Johann Peter Schafer (</a:t>
            </a:r>
            <a:r>
              <a:rPr lang="en-US" sz="1800" b="1" dirty="0" err="1" smtClean="0"/>
              <a:t>Kanzler</a:t>
            </a:r>
            <a:r>
              <a:rPr lang="en-US" sz="1800" b="1" dirty="0" smtClean="0"/>
              <a:t>) </a:t>
            </a:r>
          </a:p>
          <a:p>
            <a:pPr algn="just"/>
            <a:r>
              <a:rPr lang="en-US" sz="1800" b="1" dirty="0" err="1" smtClean="0"/>
              <a:t>Jochen</a:t>
            </a:r>
            <a:r>
              <a:rPr lang="en-US" sz="1800" b="1" dirty="0" smtClean="0"/>
              <a:t> </a:t>
            </a:r>
            <a:r>
              <a:rPr lang="en-US" sz="1800" b="1" dirty="0" err="1" smtClean="0"/>
              <a:t>Eickbusch</a:t>
            </a:r>
            <a:r>
              <a:rPr lang="en-US" sz="1800" b="1" dirty="0" smtClean="0"/>
              <a:t> (Head of </a:t>
            </a:r>
            <a:r>
              <a:rPr lang="en-US" sz="1800" b="1" smtClean="0"/>
              <a:t>International Office</a:t>
            </a:r>
            <a:r>
              <a:rPr lang="en-US" sz="1800" b="1" dirty="0" smtClean="0"/>
              <a:t>) Presentation of </a:t>
            </a:r>
            <a:r>
              <a:rPr lang="en-US" sz="1800" b="1" dirty="0" err="1" smtClean="0"/>
              <a:t>Seigen</a:t>
            </a:r>
            <a:r>
              <a:rPr lang="en-US" sz="1800" b="1" dirty="0" smtClean="0"/>
              <a:t> University</a:t>
            </a:r>
          </a:p>
          <a:p>
            <a:pPr algn="just"/>
            <a:r>
              <a:rPr lang="en-US" sz="1800" b="1" dirty="0" smtClean="0"/>
              <a:t>Faculty III _ Economy, Business Informatics, Economic Law</a:t>
            </a:r>
          </a:p>
          <a:p>
            <a:pPr algn="just"/>
            <a:r>
              <a:rPr lang="en-US" sz="1800" b="1" dirty="0" smtClean="0"/>
              <a:t>Prof. Dr. </a:t>
            </a:r>
            <a:r>
              <a:rPr lang="en-US" sz="1800" b="1" dirty="0" err="1" smtClean="0"/>
              <a:t>rer</a:t>
            </a:r>
            <a:r>
              <a:rPr lang="en-US" sz="1800" b="1" dirty="0" smtClean="0"/>
              <a:t>. Pol. Karl-Josef Koch (Vice-Dean for International </a:t>
            </a:r>
            <a:r>
              <a:rPr lang="en-US" sz="1800" b="1" dirty="0" err="1" smtClean="0"/>
              <a:t>Affiars</a:t>
            </a:r>
            <a:r>
              <a:rPr lang="en-US" sz="1800" b="1" dirty="0" smtClean="0"/>
              <a:t>) </a:t>
            </a:r>
          </a:p>
          <a:p>
            <a:pPr algn="just"/>
            <a:r>
              <a:rPr lang="en-US" sz="1800" b="1" dirty="0" smtClean="0"/>
              <a:t>Prof. Dr. </a:t>
            </a:r>
            <a:r>
              <a:rPr lang="en-US" sz="1800" b="1" dirty="0" err="1" smtClean="0"/>
              <a:t>Raphaela</a:t>
            </a:r>
            <a:r>
              <a:rPr lang="en-US" sz="1800" b="1" dirty="0" smtClean="0"/>
              <a:t> </a:t>
            </a:r>
            <a:r>
              <a:rPr lang="en-US" sz="1800" b="1" dirty="0" err="1" smtClean="0"/>
              <a:t>Averkorn</a:t>
            </a:r>
            <a:r>
              <a:rPr lang="en-US" sz="1800" b="1" dirty="0" smtClean="0"/>
              <a:t>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r">
              <a:buNone/>
            </a:pPr>
            <a:endParaRPr lang="en-US" sz="1800" dirty="0" smtClean="0"/>
          </a:p>
          <a:p>
            <a:pPr algn="r">
              <a:buNone/>
            </a:pPr>
            <a:endParaRPr lang="en-US" sz="1800" dirty="0" smtClean="0"/>
          </a:p>
          <a:p>
            <a:pPr algn="r">
              <a:buNone/>
            </a:pPr>
            <a:endParaRPr lang="en-US" sz="1800" dirty="0" smtClean="0"/>
          </a:p>
          <a:p>
            <a:pPr algn="r">
              <a:buNone/>
            </a:pPr>
            <a:r>
              <a:rPr lang="en-US" sz="1800" dirty="0" smtClean="0"/>
              <a:t>20.05.2011</a:t>
            </a:r>
            <a:endParaRPr lang="ru-RU" sz="1800" dirty="0"/>
          </a:p>
        </p:txBody>
      </p:sp>
      <p:pic>
        <p:nvPicPr>
          <p:cNvPr id="4" name="სურათი 3" descr="Image0123.jpg"/>
          <p:cNvPicPr>
            <a:picLocks noChangeAspect="1"/>
          </p:cNvPicPr>
          <p:nvPr/>
        </p:nvPicPr>
        <p:blipFill>
          <a:blip r:embed="rId2" cstate="print"/>
          <a:stretch>
            <a:fillRect/>
          </a:stretch>
        </p:blipFill>
        <p:spPr>
          <a:xfrm>
            <a:off x="2000250" y="2786058"/>
            <a:ext cx="5143500" cy="31432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511156"/>
          </a:xfrm>
        </p:spPr>
        <p:txBody>
          <a:bodyPr>
            <a:normAutofit/>
          </a:bodyPr>
          <a:lstStyle/>
          <a:p>
            <a:r>
              <a:rPr lang="en-US" sz="2000" dirty="0" smtClean="0"/>
              <a:t>SEIGEN UNIVERSITY  (LIBRARY) </a:t>
            </a:r>
            <a:endParaRPr lang="ru-RU" sz="2000" dirty="0"/>
          </a:p>
        </p:txBody>
      </p:sp>
      <p:pic>
        <p:nvPicPr>
          <p:cNvPr id="4" name="შიგთავსის ჩანაცვლების ველი 3" descr="Image0127.jpg"/>
          <p:cNvPicPr>
            <a:picLocks noGrp="1" noChangeAspect="1"/>
          </p:cNvPicPr>
          <p:nvPr>
            <p:ph idx="1"/>
          </p:nvPr>
        </p:nvPicPr>
        <p:blipFill>
          <a:blip r:embed="rId2" cstate="print"/>
          <a:stretch>
            <a:fillRect/>
          </a:stretch>
        </p:blipFill>
        <p:spPr>
          <a:xfrm>
            <a:off x="1357291" y="1000125"/>
            <a:ext cx="6143668" cy="51260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868346"/>
          </a:xfrm>
        </p:spPr>
        <p:txBody>
          <a:bodyPr>
            <a:normAutofit/>
          </a:bodyPr>
          <a:lstStyle/>
          <a:p>
            <a:r>
              <a:rPr lang="en-US" sz="2000" b="1" dirty="0" smtClean="0"/>
              <a:t>DAAD (GERMAN ACADEMIC EXCHANGE SERVICE) </a:t>
            </a:r>
            <a:endParaRPr lang="ru-RU" sz="2000" b="1" dirty="0"/>
          </a:p>
        </p:txBody>
      </p:sp>
      <p:sp>
        <p:nvSpPr>
          <p:cNvPr id="3" name="შიგთავსის ჩანაცვლების ველი 2"/>
          <p:cNvSpPr>
            <a:spLocks noGrp="1"/>
          </p:cNvSpPr>
          <p:nvPr>
            <p:ph idx="1"/>
          </p:nvPr>
        </p:nvSpPr>
        <p:spPr>
          <a:xfrm>
            <a:off x="457200" y="1500173"/>
            <a:ext cx="8229600" cy="4500595"/>
          </a:xfrm>
        </p:spPr>
        <p:txBody>
          <a:bodyPr>
            <a:normAutofit/>
          </a:bodyPr>
          <a:lstStyle/>
          <a:p>
            <a:endParaRPr lang="en-US" sz="2400" dirty="0" smtClean="0"/>
          </a:p>
          <a:p>
            <a:pPr algn="just"/>
            <a:r>
              <a:rPr lang="en-US" sz="2400" b="1" dirty="0" smtClean="0"/>
              <a:t>Dr. </a:t>
            </a:r>
            <a:r>
              <a:rPr lang="en-US" sz="2400" b="1" dirty="0" err="1" smtClean="0"/>
              <a:t>Manja</a:t>
            </a:r>
            <a:r>
              <a:rPr lang="en-US" sz="2400" b="1" dirty="0" smtClean="0"/>
              <a:t> </a:t>
            </a:r>
            <a:r>
              <a:rPr lang="en-US" sz="2400" b="1" dirty="0" err="1" smtClean="0"/>
              <a:t>Hussner</a:t>
            </a:r>
            <a:r>
              <a:rPr lang="en-US" sz="2400" b="1" dirty="0" smtClean="0"/>
              <a:t> (head of Section Caucasus, Central Asia) </a:t>
            </a:r>
          </a:p>
          <a:p>
            <a:pPr algn="just"/>
            <a:r>
              <a:rPr lang="en-US" sz="2400" b="1" dirty="0" smtClean="0"/>
              <a:t>Cay </a:t>
            </a:r>
            <a:r>
              <a:rPr lang="en-US" sz="2400" b="1" dirty="0" err="1" smtClean="0"/>
              <a:t>Etzold</a:t>
            </a:r>
            <a:r>
              <a:rPr lang="en-US" sz="2400" b="1" dirty="0" smtClean="0"/>
              <a:t> (Former Resident Twinning Adviser CEIBAL) </a:t>
            </a:r>
          </a:p>
          <a:p>
            <a:pPr algn="just"/>
            <a:r>
              <a:rPr lang="en-US" sz="2400" b="1" dirty="0" smtClean="0"/>
              <a:t>Marco Bruckner (TEMPUS/EU –Third Country Cooperation) </a:t>
            </a:r>
          </a:p>
          <a:p>
            <a:pPr algn="just"/>
            <a:r>
              <a:rPr lang="en-US" sz="2400" b="1" dirty="0" smtClean="0"/>
              <a:t>Dr. </a:t>
            </a:r>
            <a:r>
              <a:rPr lang="en-US" sz="2400" b="1" dirty="0" err="1" smtClean="0"/>
              <a:t>Manja</a:t>
            </a:r>
            <a:r>
              <a:rPr lang="en-US" sz="2400" b="1" dirty="0" smtClean="0"/>
              <a:t> </a:t>
            </a:r>
            <a:r>
              <a:rPr lang="en-US" sz="2400" b="1" dirty="0" err="1" smtClean="0"/>
              <a:t>Hussner</a:t>
            </a:r>
            <a:r>
              <a:rPr lang="en-US" sz="2400" b="1" dirty="0" smtClean="0"/>
              <a:t> (Head of Section Caucasus Central Asia) </a:t>
            </a:r>
          </a:p>
          <a:p>
            <a:pPr algn="just"/>
            <a:r>
              <a:rPr lang="en-US" sz="2400" b="1" dirty="0" err="1" smtClean="0"/>
              <a:t>MinR</a:t>
            </a:r>
            <a:r>
              <a:rPr lang="en-US" sz="2400" b="1" dirty="0" smtClean="0"/>
              <a:t> Michael </a:t>
            </a:r>
            <a:r>
              <a:rPr lang="en-US" sz="2400" b="1" dirty="0" err="1" smtClean="0"/>
              <a:t>Schicht</a:t>
            </a:r>
            <a:r>
              <a:rPr lang="en-US" sz="2400" b="1" dirty="0" smtClean="0"/>
              <a:t> (Federal Ministry of Education and Research) </a:t>
            </a:r>
          </a:p>
          <a:p>
            <a:endParaRPr lang="en-US" sz="2400" b="1" dirty="0"/>
          </a:p>
          <a:p>
            <a:pPr algn="r">
              <a:buNone/>
            </a:pPr>
            <a:r>
              <a:rPr lang="en-US" sz="2400" b="1" dirty="0" smtClean="0"/>
              <a:t>16.05.2011</a:t>
            </a:r>
            <a:endParaRPr lang="ru-RU" sz="2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1600" b="1" dirty="0" smtClean="0"/>
              <a:t>INTRODUCTION TO THE DAAD (DAAD HAS…) </a:t>
            </a:r>
            <a:endParaRPr lang="ru-RU" sz="1600" b="1" dirty="0"/>
          </a:p>
        </p:txBody>
      </p:sp>
      <p:sp>
        <p:nvSpPr>
          <p:cNvPr id="3" name="შიგთავსის ჩანაცვლების ველი 2"/>
          <p:cNvSpPr>
            <a:spLocks noGrp="1"/>
          </p:cNvSpPr>
          <p:nvPr>
            <p:ph idx="1"/>
          </p:nvPr>
        </p:nvSpPr>
        <p:spPr>
          <a:xfrm>
            <a:off x="457200" y="1214422"/>
            <a:ext cx="8229600" cy="4911741"/>
          </a:xfrm>
        </p:spPr>
        <p:txBody>
          <a:bodyPr>
            <a:normAutofit/>
          </a:bodyPr>
          <a:lstStyle/>
          <a:p>
            <a:r>
              <a:rPr lang="en-US" sz="1600" b="1" dirty="0" smtClean="0"/>
              <a:t>64 Regional Offices and Information </a:t>
            </a:r>
            <a:r>
              <a:rPr lang="en-US" sz="1600" b="1" dirty="0" err="1" smtClean="0"/>
              <a:t>Centres</a:t>
            </a:r>
            <a:r>
              <a:rPr lang="en-US" sz="1600" b="1" dirty="0" smtClean="0"/>
              <a:t> (IC) All Over the World</a:t>
            </a:r>
          </a:p>
          <a:p>
            <a:r>
              <a:rPr lang="en-US" sz="1600" b="1" dirty="0" smtClean="0"/>
              <a:t>An Annual Budget of Around 392 Mio Euro </a:t>
            </a:r>
          </a:p>
          <a:p>
            <a:r>
              <a:rPr lang="en-US" sz="1600" b="1" dirty="0" smtClean="0"/>
              <a:t>475 DAAD Lecturers </a:t>
            </a:r>
          </a:p>
          <a:p>
            <a:r>
              <a:rPr lang="en-US" sz="1600" b="1" dirty="0" smtClean="0"/>
              <a:t>67.000 DAAD Scholarship Holders</a:t>
            </a:r>
          </a:p>
          <a:p>
            <a:r>
              <a:rPr lang="en-US" sz="1600" b="1" dirty="0" smtClean="0"/>
              <a:t>Around 600 Professors on 90 Selection Committees  </a:t>
            </a:r>
          </a:p>
          <a:p>
            <a:pPr algn="ctr">
              <a:buNone/>
            </a:pPr>
            <a:r>
              <a:rPr lang="en-US" sz="1600" b="1" dirty="0" smtClean="0"/>
              <a:t>DAAD IS… </a:t>
            </a:r>
          </a:p>
          <a:p>
            <a:pPr algn="just">
              <a:buFont typeface="Arial" charset="0"/>
              <a:buChar char="•"/>
            </a:pPr>
            <a:r>
              <a:rPr lang="en-US" sz="1600" b="1" dirty="0" smtClean="0"/>
              <a:t>A Self-governing </a:t>
            </a:r>
            <a:r>
              <a:rPr lang="en-US" sz="1600" b="1" dirty="0" err="1" smtClean="0"/>
              <a:t>Organisation</a:t>
            </a:r>
            <a:r>
              <a:rPr lang="en-US" sz="1600" b="1" dirty="0" smtClean="0"/>
              <a:t> of German Universities</a:t>
            </a:r>
          </a:p>
          <a:p>
            <a:pPr algn="just">
              <a:buFont typeface="Arial" charset="0"/>
              <a:buChar char="•"/>
            </a:pPr>
            <a:r>
              <a:rPr lang="en-US" sz="1600" b="1" dirty="0" smtClean="0"/>
              <a:t>232 Member Universities, 123 Student Bodies </a:t>
            </a:r>
          </a:p>
          <a:p>
            <a:pPr algn="just">
              <a:buFont typeface="Arial" charset="0"/>
              <a:buChar char="•"/>
            </a:pPr>
            <a:r>
              <a:rPr lang="en-US" sz="1600" b="1" dirty="0" smtClean="0"/>
              <a:t>National Agency for EU-Mobility </a:t>
            </a:r>
            <a:r>
              <a:rPr lang="en-US" sz="1600" b="1" dirty="0" err="1" smtClean="0"/>
              <a:t>Programmes</a:t>
            </a:r>
            <a:endParaRPr lang="en-US" sz="1600" b="1" dirty="0" smtClean="0"/>
          </a:p>
          <a:p>
            <a:pPr algn="just">
              <a:buFont typeface="Arial" charset="0"/>
              <a:buChar char="•"/>
            </a:pPr>
            <a:r>
              <a:rPr lang="en-US" sz="1600" b="1" dirty="0" smtClean="0"/>
              <a:t>National IAESTE Secretariat (</a:t>
            </a:r>
            <a:r>
              <a:rPr lang="en-US" sz="1600" b="1" dirty="0" err="1" smtClean="0"/>
              <a:t>Trainerships</a:t>
            </a:r>
            <a:r>
              <a:rPr lang="en-US" sz="1600" b="1" dirty="0" smtClean="0"/>
              <a:t> and </a:t>
            </a:r>
            <a:r>
              <a:rPr lang="en-US" sz="1600" b="1" dirty="0" err="1" smtClean="0"/>
              <a:t>Interships</a:t>
            </a:r>
            <a:r>
              <a:rPr lang="en-US" sz="1600" b="1" dirty="0" smtClean="0"/>
              <a:t>) </a:t>
            </a:r>
          </a:p>
          <a:p>
            <a:pPr algn="just">
              <a:buFont typeface="Arial" charset="0"/>
              <a:buChar char="•"/>
            </a:pPr>
            <a:r>
              <a:rPr lang="en-US" sz="1600" b="1" dirty="0" smtClean="0"/>
              <a:t>(Co-)responsible for the Marketing Consortium GATE </a:t>
            </a:r>
          </a:p>
          <a:p>
            <a:pPr algn="just">
              <a:buFont typeface="Arial" charset="0"/>
              <a:buChar char="•"/>
            </a:pPr>
            <a:r>
              <a:rPr lang="en-US" sz="1600" b="1" dirty="0" smtClean="0"/>
              <a:t>(Co-)responsible for the </a:t>
            </a:r>
            <a:r>
              <a:rPr lang="en-US" sz="1600" b="1" dirty="0" err="1" smtClean="0"/>
              <a:t>TestDaF</a:t>
            </a:r>
            <a:r>
              <a:rPr lang="en-US" sz="1600" b="1" dirty="0" smtClean="0"/>
              <a:t> </a:t>
            </a:r>
            <a:r>
              <a:rPr lang="en-US" sz="1600" b="1" dirty="0" err="1" smtClean="0"/>
              <a:t>Insitute</a:t>
            </a:r>
            <a:r>
              <a:rPr lang="en-US" sz="1600" b="1" dirty="0" smtClean="0"/>
              <a:t> </a:t>
            </a:r>
          </a:p>
          <a:p>
            <a:pPr algn="just">
              <a:buFont typeface="Arial" charset="0"/>
              <a:buChar char="•"/>
            </a:pPr>
            <a:r>
              <a:rPr lang="en-US" sz="1600" b="1" dirty="0" smtClean="0"/>
              <a:t>(Co-)responsible for “</a:t>
            </a:r>
            <a:r>
              <a:rPr lang="en-US" sz="1600" b="1" dirty="0" err="1" smtClean="0"/>
              <a:t>uni</a:t>
            </a:r>
            <a:r>
              <a:rPr lang="en-US" sz="1600" b="1" dirty="0" smtClean="0"/>
              <a:t>-assist” </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2000" b="1" dirty="0" smtClean="0"/>
              <a:t>GENERAL FEATURES OF GERMAN HIGHER EDUCATION </a:t>
            </a:r>
            <a:endParaRPr lang="ru-RU" sz="2000" b="1" dirty="0"/>
          </a:p>
        </p:txBody>
      </p:sp>
      <p:sp>
        <p:nvSpPr>
          <p:cNvPr id="3" name="შიგთავსის ჩანაცვლების ველი 2"/>
          <p:cNvSpPr>
            <a:spLocks noGrp="1"/>
          </p:cNvSpPr>
          <p:nvPr>
            <p:ph idx="1"/>
          </p:nvPr>
        </p:nvSpPr>
        <p:spPr>
          <a:xfrm>
            <a:off x="457200" y="1357298"/>
            <a:ext cx="8229600" cy="4768865"/>
          </a:xfrm>
        </p:spPr>
        <p:txBody>
          <a:bodyPr>
            <a:normAutofit/>
          </a:bodyPr>
          <a:lstStyle/>
          <a:p>
            <a:endParaRPr lang="en-US" sz="2000" b="1" dirty="0" smtClean="0"/>
          </a:p>
          <a:p>
            <a:r>
              <a:rPr lang="en-US" sz="2000" b="1" dirty="0" smtClean="0"/>
              <a:t>370 Higher Education Institutions (1.957.330 Students) </a:t>
            </a:r>
          </a:p>
          <a:p>
            <a:r>
              <a:rPr lang="en-US" sz="2000" b="1" dirty="0" smtClean="0"/>
              <a:t>121 Universities and </a:t>
            </a:r>
            <a:r>
              <a:rPr lang="en-US" sz="2000" b="1" dirty="0" smtClean="0"/>
              <a:t>E</a:t>
            </a:r>
            <a:r>
              <a:rPr lang="en-US" sz="2000" b="1" dirty="0" smtClean="0"/>
              <a:t>quivalent </a:t>
            </a:r>
            <a:r>
              <a:rPr lang="en-US" sz="2000" b="1" dirty="0" smtClean="0"/>
              <a:t>I</a:t>
            </a:r>
            <a:r>
              <a:rPr lang="en-US" sz="2000" b="1" dirty="0" smtClean="0"/>
              <a:t>nstitutions </a:t>
            </a:r>
          </a:p>
          <a:p>
            <a:r>
              <a:rPr lang="en-US" sz="2000" b="1" dirty="0" smtClean="0"/>
              <a:t>100 Universities and Technical Universities (1.339.887 Students)</a:t>
            </a:r>
          </a:p>
          <a:p>
            <a:r>
              <a:rPr lang="en-US" sz="2000" b="1" dirty="0" smtClean="0"/>
              <a:t>15 Colleges of Theology (2.397 Students) </a:t>
            </a:r>
          </a:p>
          <a:p>
            <a:r>
              <a:rPr lang="en-US" sz="2000" b="1" dirty="0" smtClean="0"/>
              <a:t>6 Colleges of Education (21.129 Students)</a:t>
            </a:r>
          </a:p>
          <a:p>
            <a:r>
              <a:rPr lang="en-US" sz="2000" b="1" dirty="0" smtClean="0"/>
              <a:t>197 Universities of Applied Sciences </a:t>
            </a:r>
          </a:p>
          <a:p>
            <a:r>
              <a:rPr lang="en-US" sz="2000" b="1" dirty="0" smtClean="0"/>
              <a:t>168 General Universities of Applied Sciences (526.312 Students) </a:t>
            </a:r>
          </a:p>
          <a:p>
            <a:r>
              <a:rPr lang="en-US" sz="2000" b="1" dirty="0" smtClean="0"/>
              <a:t>29 Civil Service Universities of Applied Sciences (36.401 Students) </a:t>
            </a:r>
            <a:endParaRPr lang="ru-RU"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fontScale="90000"/>
          </a:bodyPr>
          <a:lstStyle/>
          <a:p>
            <a:r>
              <a:rPr lang="en-US" sz="2000" b="1" dirty="0" smtClean="0"/>
              <a:t>TEMPUS/ERASMUS MUNDUS </a:t>
            </a:r>
            <a:br>
              <a:rPr lang="en-US" sz="2000" b="1" dirty="0" smtClean="0"/>
            </a:br>
            <a:r>
              <a:rPr lang="en-US" sz="2000" b="1" dirty="0" smtClean="0"/>
              <a:t>COOPERATION WITH GEORGIA </a:t>
            </a:r>
            <a:endParaRPr lang="ru-RU" sz="2000" b="1" dirty="0"/>
          </a:p>
        </p:txBody>
      </p:sp>
      <p:sp>
        <p:nvSpPr>
          <p:cNvPr id="3" name="შიგთავსის ჩანაცვლების ველი 2"/>
          <p:cNvSpPr>
            <a:spLocks noGrp="1"/>
          </p:cNvSpPr>
          <p:nvPr>
            <p:ph idx="1"/>
          </p:nvPr>
        </p:nvSpPr>
        <p:spPr>
          <a:xfrm>
            <a:off x="457200" y="1285860"/>
            <a:ext cx="8229600" cy="4840303"/>
          </a:xfrm>
        </p:spPr>
        <p:txBody>
          <a:bodyPr>
            <a:normAutofit/>
          </a:bodyPr>
          <a:lstStyle/>
          <a:p>
            <a:r>
              <a:rPr lang="en-US" sz="2000" dirty="0" smtClean="0"/>
              <a:t>Tempus IV (2007-2013) is a </a:t>
            </a:r>
            <a:r>
              <a:rPr lang="en-US" sz="2000" dirty="0" err="1" smtClean="0"/>
              <a:t>programme</a:t>
            </a:r>
            <a:r>
              <a:rPr lang="en-US" sz="2000" dirty="0" smtClean="0"/>
              <a:t> for higher education cooperation between the EU member states and the Tempus partner regions</a:t>
            </a:r>
          </a:p>
          <a:p>
            <a:r>
              <a:rPr lang="en-US" sz="2000" dirty="0" smtClean="0"/>
              <a:t>Western Balkans, Eastern </a:t>
            </a:r>
            <a:r>
              <a:rPr lang="en-US" sz="2000" dirty="0" err="1" smtClean="0"/>
              <a:t>Neighbouring</a:t>
            </a:r>
            <a:r>
              <a:rPr lang="en-US" sz="2000" dirty="0" smtClean="0"/>
              <a:t> Area, Russia, North Africa and Middle East, Central Asia </a:t>
            </a:r>
          </a:p>
          <a:p>
            <a:pPr algn="ctr">
              <a:buNone/>
            </a:pPr>
            <a:r>
              <a:rPr lang="en-US" sz="2000" b="1" dirty="0" smtClean="0"/>
              <a:t>PROGRAMME OBJECTIVES  </a:t>
            </a:r>
          </a:p>
          <a:p>
            <a:pPr algn="just">
              <a:buFont typeface="Arial" charset="0"/>
              <a:buChar char="•"/>
            </a:pPr>
            <a:r>
              <a:rPr lang="en-US" sz="2000" dirty="0" err="1" smtClean="0"/>
              <a:t>Modernisation</a:t>
            </a:r>
            <a:r>
              <a:rPr lang="en-US" sz="2000" dirty="0" smtClean="0"/>
              <a:t> and Reform of Higher Education in the Partner Countries and the EU member States through International Partnerships</a:t>
            </a:r>
          </a:p>
          <a:p>
            <a:pPr algn="just">
              <a:buFont typeface="Arial" charset="0"/>
              <a:buChar char="•"/>
            </a:pPr>
            <a:r>
              <a:rPr lang="en-US" sz="2000" dirty="0" smtClean="0"/>
              <a:t>Creation of Common Higher Education Area in Line with the EU2020 Strategy and the Bologna Process </a:t>
            </a:r>
          </a:p>
          <a:p>
            <a:pPr algn="ctr">
              <a:buNone/>
            </a:pPr>
            <a:r>
              <a:rPr lang="en-US" sz="2000" b="1" dirty="0" smtClean="0"/>
              <a:t>EASTERN NEIGHBOURING AREA</a:t>
            </a:r>
          </a:p>
          <a:p>
            <a:pPr algn="just">
              <a:buNone/>
            </a:pPr>
            <a:r>
              <a:rPr lang="en-US" sz="2000" dirty="0" smtClean="0"/>
              <a:t>* Armenia, Azerbaijan, Belarus, Georgia, Moldova, Russian Federation, Ukraine (Budget 11.4 Mio)</a:t>
            </a:r>
          </a:p>
          <a:p>
            <a:pPr algn="just">
              <a:buNone/>
            </a:pPr>
            <a:r>
              <a:rPr lang="en-US" sz="2000" dirty="0" smtClean="0"/>
              <a:t>* Budget for 2011 48.7 m euro  </a:t>
            </a:r>
            <a:endParaRPr lang="ru-RU"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fontScale="90000"/>
          </a:bodyPr>
          <a:lstStyle/>
          <a:p>
            <a:r>
              <a:rPr lang="en-US" sz="2000" b="1" dirty="0" smtClean="0"/>
              <a:t>GEORGIA IN TEMPUS (since 1995)</a:t>
            </a:r>
            <a:br>
              <a:rPr lang="en-US" sz="2000" b="1" dirty="0" smtClean="0"/>
            </a:br>
            <a:r>
              <a:rPr lang="en-US" sz="2000" b="1" dirty="0" smtClean="0"/>
              <a:t>WHAT CAN BE FOUNDED? </a:t>
            </a:r>
            <a:endParaRPr lang="ru-RU" sz="2000" b="1" dirty="0"/>
          </a:p>
        </p:txBody>
      </p:sp>
      <p:sp>
        <p:nvSpPr>
          <p:cNvPr id="3" name="შიგთავსის ჩანაცვლების ველი 2"/>
          <p:cNvSpPr>
            <a:spLocks noGrp="1"/>
          </p:cNvSpPr>
          <p:nvPr>
            <p:ph idx="1"/>
          </p:nvPr>
        </p:nvSpPr>
        <p:spPr>
          <a:xfrm>
            <a:off x="457200" y="1357298"/>
            <a:ext cx="8229600" cy="4768865"/>
          </a:xfrm>
        </p:spPr>
        <p:txBody>
          <a:bodyPr>
            <a:normAutofit/>
          </a:bodyPr>
          <a:lstStyle/>
          <a:p>
            <a:pPr algn="ctr">
              <a:buNone/>
            </a:pPr>
            <a:r>
              <a:rPr lang="en-US" sz="2000" b="1" dirty="0" smtClean="0"/>
              <a:t>JOINT OROGRAMMES </a:t>
            </a:r>
          </a:p>
          <a:p>
            <a:r>
              <a:rPr lang="en-US" sz="2000" dirty="0" smtClean="0"/>
              <a:t>Curricular Reforms</a:t>
            </a:r>
          </a:p>
          <a:p>
            <a:r>
              <a:rPr lang="en-US" sz="2000" dirty="0" smtClean="0"/>
              <a:t>Governance Reform</a:t>
            </a:r>
          </a:p>
          <a:p>
            <a:r>
              <a:rPr lang="en-US" sz="2000" dirty="0" smtClean="0"/>
              <a:t>Higher Educational and Society </a:t>
            </a:r>
          </a:p>
          <a:p>
            <a:pPr>
              <a:buNone/>
            </a:pPr>
            <a:r>
              <a:rPr lang="en-US" sz="1400" dirty="0" smtClean="0"/>
              <a:t>              (Joint projects aim at </a:t>
            </a:r>
            <a:r>
              <a:rPr lang="en-US" sz="1400" dirty="0" err="1" smtClean="0"/>
              <a:t>modernisation</a:t>
            </a:r>
            <a:r>
              <a:rPr lang="en-US" sz="1400" dirty="0" smtClean="0"/>
              <a:t> higher education systems at an institutional level in order to improve the institutions themselves in one or more of the partner countries) </a:t>
            </a:r>
          </a:p>
          <a:p>
            <a:pPr algn="ctr">
              <a:buNone/>
            </a:pPr>
            <a:r>
              <a:rPr lang="en-US" sz="2000" b="1" dirty="0" smtClean="0"/>
              <a:t>SRTUCTURAL MEASURES</a:t>
            </a:r>
          </a:p>
          <a:p>
            <a:r>
              <a:rPr lang="en-US" sz="2000" dirty="0" smtClean="0"/>
              <a:t>Governance Reform</a:t>
            </a:r>
          </a:p>
          <a:p>
            <a:r>
              <a:rPr lang="en-US" sz="2000" dirty="0" smtClean="0"/>
              <a:t>Higher Educational and Society </a:t>
            </a:r>
          </a:p>
          <a:p>
            <a:pPr algn="just">
              <a:buNone/>
            </a:pPr>
            <a:r>
              <a:rPr lang="en-US" sz="1400" dirty="0" smtClean="0"/>
              <a:t>            (Structural measures aim to improve partner countries’ overall higher education system. They are designed to support the structural reform of higher educational system and strategic development at national level. The ministry/</a:t>
            </a:r>
            <a:r>
              <a:rPr lang="en-US" sz="1400" dirty="0" err="1" smtClean="0"/>
              <a:t>ies</a:t>
            </a:r>
            <a:r>
              <a:rPr lang="en-US" sz="1400" dirty="0" smtClean="0"/>
              <a:t> responsible for higher education of each participating partner country/</a:t>
            </a:r>
            <a:r>
              <a:rPr lang="en-US" sz="1400" dirty="0" err="1" smtClean="0"/>
              <a:t>ies</a:t>
            </a:r>
            <a:r>
              <a:rPr lang="en-US" sz="1400" dirty="0" smtClean="0"/>
              <a:t> must be involved) </a:t>
            </a:r>
          </a:p>
          <a:p>
            <a:pPr algn="just">
              <a:buNone/>
            </a:pPr>
            <a:endParaRPr lang="ru-R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796908"/>
          </a:xfrm>
        </p:spPr>
        <p:txBody>
          <a:bodyPr>
            <a:normAutofit/>
          </a:bodyPr>
          <a:lstStyle/>
          <a:p>
            <a:r>
              <a:rPr lang="en-US" sz="1800" b="1" dirty="0" smtClean="0"/>
              <a:t>ERASMUS MUNDUS (2009-2013)</a:t>
            </a:r>
            <a:endParaRPr lang="ru-RU" sz="1800" b="1" dirty="0"/>
          </a:p>
        </p:txBody>
      </p:sp>
      <p:sp>
        <p:nvSpPr>
          <p:cNvPr id="3" name="შიგთავსის ჩანაცვლების ველი 2"/>
          <p:cNvSpPr>
            <a:spLocks noGrp="1"/>
          </p:cNvSpPr>
          <p:nvPr>
            <p:ph idx="1"/>
          </p:nvPr>
        </p:nvSpPr>
        <p:spPr>
          <a:xfrm>
            <a:off x="457200" y="1428736"/>
            <a:ext cx="8229600" cy="4697427"/>
          </a:xfrm>
        </p:spPr>
        <p:txBody>
          <a:bodyPr>
            <a:normAutofit/>
          </a:bodyPr>
          <a:lstStyle/>
          <a:p>
            <a:pPr algn="just">
              <a:buNone/>
            </a:pPr>
            <a:r>
              <a:rPr lang="en-US" sz="2000" b="1" dirty="0" smtClean="0"/>
              <a:t>Co-operation and Mobility </a:t>
            </a:r>
            <a:r>
              <a:rPr lang="en-US" sz="2000" b="1" dirty="0" err="1" smtClean="0"/>
              <a:t>Programme</a:t>
            </a:r>
            <a:r>
              <a:rPr lang="en-US" sz="2000" b="1" dirty="0" smtClean="0"/>
              <a:t> in the Field of Higher Education for:</a:t>
            </a:r>
          </a:p>
          <a:p>
            <a:pPr algn="just">
              <a:buNone/>
            </a:pPr>
            <a:r>
              <a:rPr lang="en-US" sz="2000" dirty="0" smtClean="0"/>
              <a:t>* The enhancement of Quality in European higher education </a:t>
            </a:r>
          </a:p>
          <a:p>
            <a:pPr algn="just">
              <a:buNone/>
            </a:pPr>
            <a:r>
              <a:rPr lang="en-US" sz="2000" dirty="0" smtClean="0"/>
              <a:t>*</a:t>
            </a:r>
            <a:r>
              <a:rPr lang="en-US" sz="2000" dirty="0" smtClean="0"/>
              <a:t> The promotion of the European Union as a center of excellence in learning around the world</a:t>
            </a:r>
          </a:p>
          <a:p>
            <a:pPr algn="just">
              <a:buFont typeface="Arial" charset="0"/>
              <a:buChar char="•"/>
            </a:pPr>
            <a:r>
              <a:rPr lang="en-US" sz="2000" dirty="0" smtClean="0"/>
              <a:t>The promotion of  Intercultural Understanding through cooperation with Third Countries as well as for the development of third countries in the field of higher education </a:t>
            </a:r>
          </a:p>
          <a:p>
            <a:pPr algn="ctr">
              <a:buNone/>
            </a:pPr>
            <a:r>
              <a:rPr lang="en-US" sz="2000" b="1" dirty="0" smtClean="0"/>
              <a:t>ACTIONS</a:t>
            </a:r>
          </a:p>
          <a:p>
            <a:pPr algn="just">
              <a:buNone/>
            </a:pPr>
            <a:r>
              <a:rPr lang="en-US" sz="2000" dirty="0" smtClean="0"/>
              <a:t>*Action I _ Joint Ma and PhD </a:t>
            </a:r>
            <a:r>
              <a:rPr lang="en-US" sz="2000" dirty="0" err="1" smtClean="0"/>
              <a:t>Programme</a:t>
            </a:r>
            <a:endParaRPr lang="en-US" sz="2000" dirty="0" smtClean="0"/>
          </a:p>
          <a:p>
            <a:pPr algn="just">
              <a:buNone/>
            </a:pPr>
            <a:r>
              <a:rPr lang="en-US" sz="2000" dirty="0" smtClean="0"/>
              <a:t>* Action II _ Mobility Partnership </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1225536"/>
          </a:xfrm>
        </p:spPr>
        <p:txBody>
          <a:bodyPr>
            <a:normAutofit fontScale="90000"/>
          </a:bodyPr>
          <a:lstStyle/>
          <a:p>
            <a:r>
              <a:rPr lang="en-US" sz="2000" b="1" dirty="0" smtClean="0"/>
              <a:t>HRK (GERMAN RECTOR’S CONFERENCE) </a:t>
            </a:r>
            <a:br>
              <a:rPr lang="en-US" sz="2000" b="1" dirty="0" smtClean="0"/>
            </a:br>
            <a:r>
              <a:rPr lang="en-US" sz="2000" b="1" dirty="0" smtClean="0"/>
              <a:t>AND</a:t>
            </a:r>
            <a:br>
              <a:rPr lang="en-US" sz="2000" b="1" dirty="0" smtClean="0"/>
            </a:br>
            <a:r>
              <a:rPr lang="en-US" sz="2000" b="1" dirty="0" smtClean="0"/>
              <a:t>FIBAA (FOUNDATION FOR INTERNATIONAL BUSINESS ADMINISTRATION ACCREDITATION)</a:t>
            </a:r>
            <a:endParaRPr lang="ru-RU" sz="2000" b="1" dirty="0"/>
          </a:p>
        </p:txBody>
      </p:sp>
      <p:sp>
        <p:nvSpPr>
          <p:cNvPr id="3" name="შიგთავსის ჩანაცვლების ველი 2"/>
          <p:cNvSpPr>
            <a:spLocks noGrp="1"/>
          </p:cNvSpPr>
          <p:nvPr>
            <p:ph idx="1"/>
          </p:nvPr>
        </p:nvSpPr>
        <p:spPr>
          <a:xfrm>
            <a:off x="457200" y="1857364"/>
            <a:ext cx="8229600" cy="4268799"/>
          </a:xfrm>
        </p:spPr>
        <p:txBody>
          <a:bodyPr>
            <a:normAutofit/>
          </a:bodyPr>
          <a:lstStyle/>
          <a:p>
            <a:pPr algn="just"/>
            <a:r>
              <a:rPr lang="en-US" sz="2000" b="1" dirty="0" smtClean="0"/>
              <a:t>Rudolf </a:t>
            </a:r>
            <a:r>
              <a:rPr lang="en-US" sz="2000" b="1" dirty="0" err="1" smtClean="0"/>
              <a:t>Smolarczyk</a:t>
            </a:r>
            <a:r>
              <a:rPr lang="en-US" sz="2000" b="1" dirty="0" smtClean="0"/>
              <a:t> (Presentation of German System of </a:t>
            </a:r>
            <a:r>
              <a:rPr lang="en-US" sz="2000" b="1" dirty="0" err="1" smtClean="0"/>
              <a:t>Heigher</a:t>
            </a:r>
            <a:r>
              <a:rPr lang="en-US" sz="2000" b="1" dirty="0" smtClean="0"/>
              <a:t> education) </a:t>
            </a:r>
          </a:p>
          <a:p>
            <a:pPr algn="just"/>
            <a:r>
              <a:rPr lang="en-US" sz="2000" b="1" dirty="0" smtClean="0"/>
              <a:t>Dr. </a:t>
            </a:r>
            <a:r>
              <a:rPr lang="en-US" sz="2000" b="1" dirty="0" err="1" smtClean="0"/>
              <a:t>Achim</a:t>
            </a:r>
            <a:r>
              <a:rPr lang="en-US" sz="2000" b="1" dirty="0" smtClean="0"/>
              <a:t> </a:t>
            </a:r>
            <a:r>
              <a:rPr lang="en-US" sz="2000" b="1" dirty="0" err="1" smtClean="0"/>
              <a:t>Hopbach</a:t>
            </a:r>
            <a:r>
              <a:rPr lang="en-US" sz="2000" b="1" dirty="0" smtClean="0"/>
              <a:t> (Foundation for the Accreditation of Study </a:t>
            </a:r>
            <a:r>
              <a:rPr lang="en-US" sz="2000" b="1" dirty="0" err="1" smtClean="0"/>
              <a:t>Programmes</a:t>
            </a:r>
            <a:r>
              <a:rPr lang="en-US" sz="2000" b="1" dirty="0" smtClean="0"/>
              <a:t>  in Germany) </a:t>
            </a:r>
          </a:p>
          <a:p>
            <a:pPr algn="ctr"/>
            <a:r>
              <a:rPr lang="en-US" sz="2000" b="1" dirty="0" smtClean="0"/>
              <a:t>FIBAA </a:t>
            </a:r>
          </a:p>
          <a:p>
            <a:pPr algn="just"/>
            <a:r>
              <a:rPr lang="en-US" sz="2000" b="1" dirty="0" smtClean="0"/>
              <a:t>Dr. Heinz-Ulrich Schmidt, </a:t>
            </a:r>
            <a:r>
              <a:rPr lang="en-US" sz="2000" b="1" dirty="0" err="1" smtClean="0"/>
              <a:t>MinDirig</a:t>
            </a:r>
            <a:r>
              <a:rPr lang="en-US" sz="2000" b="1" dirty="0" smtClean="0"/>
              <a:t> </a:t>
            </a:r>
            <a:r>
              <a:rPr lang="en-US" sz="2000" b="1" dirty="0" err="1" smtClean="0"/>
              <a:t>a.D</a:t>
            </a:r>
            <a:r>
              <a:rPr lang="en-US" sz="2000" b="1" dirty="0" smtClean="0"/>
              <a:t> (presentation of Quality Assurance in </a:t>
            </a:r>
            <a:r>
              <a:rPr lang="en-US" sz="2000" b="1" dirty="0" err="1" smtClean="0"/>
              <a:t>programme</a:t>
            </a:r>
            <a:r>
              <a:rPr lang="en-US" sz="2000" b="1" dirty="0" smtClean="0"/>
              <a:t> and institutional accreditation procedures)</a:t>
            </a:r>
          </a:p>
          <a:p>
            <a:pPr algn="just"/>
            <a:r>
              <a:rPr lang="en-US" sz="2000" b="1" dirty="0" smtClean="0"/>
              <a:t>Dr. Kirsten </a:t>
            </a:r>
            <a:r>
              <a:rPr lang="en-US" sz="2000" b="1" dirty="0" err="1" smtClean="0"/>
              <a:t>Kienzler</a:t>
            </a:r>
            <a:r>
              <a:rPr lang="en-US" sz="2000" b="1" dirty="0" smtClean="0"/>
              <a:t> (Central Asia, South Caucasus, Belarus, Moldova)  </a:t>
            </a:r>
          </a:p>
          <a:p>
            <a:pPr algn="just"/>
            <a:endParaRPr lang="en-US" sz="2000" b="1" dirty="0" smtClean="0"/>
          </a:p>
          <a:p>
            <a:pPr algn="r">
              <a:buNone/>
            </a:pPr>
            <a:r>
              <a:rPr lang="en-US" sz="2000" b="1" dirty="0" smtClean="0"/>
              <a:t>17.05.2011</a:t>
            </a:r>
            <a:endParaRPr lang="ru-RU"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74638"/>
            <a:ext cx="8229600" cy="654032"/>
          </a:xfrm>
        </p:spPr>
        <p:txBody>
          <a:bodyPr>
            <a:normAutofit/>
          </a:bodyPr>
          <a:lstStyle/>
          <a:p>
            <a:r>
              <a:rPr lang="en-US" sz="2000" dirty="0" smtClean="0"/>
              <a:t>HRK  (Rudolf </a:t>
            </a:r>
            <a:r>
              <a:rPr lang="en-US" sz="2000" dirty="0" err="1" smtClean="0"/>
              <a:t>Smolarczyk</a:t>
            </a:r>
            <a:r>
              <a:rPr lang="en-US" sz="2000" dirty="0" smtClean="0"/>
              <a:t>) Head of Section Europe and Central Asia</a:t>
            </a:r>
            <a:endParaRPr lang="ru-RU" sz="2000" dirty="0"/>
          </a:p>
        </p:txBody>
      </p:sp>
      <p:pic>
        <p:nvPicPr>
          <p:cNvPr id="4" name="შიგთავსის ჩანაცვლების ველი 3" descr="Image0054.jpg"/>
          <p:cNvPicPr>
            <a:picLocks noGrp="1" noChangeAspect="1"/>
          </p:cNvPicPr>
          <p:nvPr>
            <p:ph idx="1"/>
          </p:nvPr>
        </p:nvPicPr>
        <p:blipFill>
          <a:blip r:embed="rId2" cstate="print"/>
          <a:stretch>
            <a:fillRect/>
          </a:stretch>
        </p:blipFill>
        <p:spPr>
          <a:xfrm>
            <a:off x="1214414" y="1000108"/>
            <a:ext cx="6643734" cy="5286412"/>
          </a:xfrm>
        </p:spPr>
      </p:pic>
    </p:spTree>
  </p:cSld>
  <p:clrMapOvr>
    <a:masterClrMapping/>
  </p:clrMapOvr>
</p:sld>
</file>

<file path=ppt/theme/theme1.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1067</Words>
  <Application>Microsoft Office PowerPoint</Application>
  <PresentationFormat>ეკრანი (4:3)</PresentationFormat>
  <Paragraphs>166</Paragraphs>
  <Slides>19</Slides>
  <Notes>0</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19</vt:i4>
      </vt:variant>
    </vt:vector>
  </HeadingPairs>
  <TitlesOfParts>
    <vt:vector size="20" baseType="lpstr">
      <vt:lpstr>ოფისის თემა</vt:lpstr>
      <vt:lpstr>INFORMATION  VISIT  TO THE FEDERAL REPUBLIC OF GERMAN </vt:lpstr>
      <vt:lpstr>DAAD (GERMAN ACADEMIC EXCHANGE SERVICE) </vt:lpstr>
      <vt:lpstr>INTRODUCTION TO THE DAAD (DAAD HAS…) </vt:lpstr>
      <vt:lpstr>GENERAL FEATURES OF GERMAN HIGHER EDUCATION </vt:lpstr>
      <vt:lpstr>TEMPUS/ERASMUS MUNDUS  COOPERATION WITH GEORGIA </vt:lpstr>
      <vt:lpstr>GEORGIA IN TEMPUS (since 1995) WHAT CAN BE FOUNDED? </vt:lpstr>
      <vt:lpstr>ERASMUS MUNDUS (2009-2013)</vt:lpstr>
      <vt:lpstr>HRK (GERMAN RECTOR’S CONFERENCE)  AND FIBAA (FOUNDATION FOR INTERNATIONAL BUSINESS ADMINISTRATION ACCREDITATION)</vt:lpstr>
      <vt:lpstr>HRK  (Rudolf Smolarczyk) Head of Section Europe and Central Asia</vt:lpstr>
      <vt:lpstr>(HRK) LEGAL FRAMEWORK OF GERMAN EDUCATION SYSTEM</vt:lpstr>
      <vt:lpstr>(HRK) QUALITY ASSURANCE IN GERMANY</vt:lpstr>
      <vt:lpstr>DUSSELDORF UNIVERSITY </vt:lpstr>
      <vt:lpstr>COLOGNE UNIVERSITY OF APPLIED SCIENCES </vt:lpstr>
      <vt:lpstr>AACHEN UNIVERSITY OF APPLIED SCIENCES</vt:lpstr>
      <vt:lpstr>AACHEN UNIVERSITY </vt:lpstr>
      <vt:lpstr>AACHEN UNIVERSITY</vt:lpstr>
      <vt:lpstr>AACHEN UNIVERSITY</vt:lpstr>
      <vt:lpstr>SEIGEN UNIVERSITY </vt:lpstr>
      <vt:lpstr>SEIGEN UNIVERSITY  (LIBRARY) </vt:lpstr>
    </vt:vector>
  </TitlesOfParts>
  <Company>ZSI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სლაიდი 1</dc:title>
  <dc:creator>Dali</dc:creator>
  <cp:lastModifiedBy>Dali</cp:lastModifiedBy>
  <cp:revision>72</cp:revision>
  <dcterms:created xsi:type="dcterms:W3CDTF">2011-05-24T06:49:52Z</dcterms:created>
  <dcterms:modified xsi:type="dcterms:W3CDTF">2011-05-25T10:51:28Z</dcterms:modified>
</cp:coreProperties>
</file>